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2"/>
  </p:notesMasterIdLst>
  <p:sldIdLst>
    <p:sldId id="266" r:id="rId2"/>
    <p:sldId id="267" r:id="rId3"/>
    <p:sldId id="268" r:id="rId4"/>
    <p:sldId id="269" r:id="rId5"/>
    <p:sldId id="270" r:id="rId6"/>
    <p:sldId id="271" r:id="rId7"/>
    <p:sldId id="272" r:id="rId8"/>
    <p:sldId id="273" r:id="rId9"/>
    <p:sldId id="274" r:id="rId10"/>
    <p:sldId id="275" r:id="rId11"/>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179" autoAdjust="0"/>
  </p:normalViewPr>
  <p:slideViewPr>
    <p:cSldViewPr>
      <p:cViewPr varScale="1">
        <p:scale>
          <a:sx n="76" d="100"/>
          <a:sy n="76" d="100"/>
        </p:scale>
        <p:origin x="-1642" y="-8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03BF38-5AFC-4048-8CDF-9B9E9DADFD6D}" type="datetimeFigureOut">
              <a:rPr lang="zh-CN" altLang="en-US" smtClean="0"/>
              <a:t>2020/8/31</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3244BC9-786F-4B0F-B1E9-6A2F60FA6545}" type="slidenum">
              <a:rPr lang="zh-CN" altLang="en-US" smtClean="0"/>
              <a:t>‹#›</a:t>
            </a:fld>
            <a:endParaRPr lang="zh-CN" altLang="en-US"/>
          </a:p>
        </p:txBody>
      </p:sp>
    </p:spTree>
    <p:extLst>
      <p:ext uri="{BB962C8B-B14F-4D97-AF65-F5344CB8AC3E}">
        <p14:creationId xmlns:p14="http://schemas.microsoft.com/office/powerpoint/2010/main" val="2529002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简单介绍现有的作诗系统，给出样例读一读给学生以直观的感觉。</a:t>
            </a:r>
            <a:endParaRPr lang="zh-CN" altLang="en-US" dirty="0"/>
          </a:p>
        </p:txBody>
      </p:sp>
      <p:sp>
        <p:nvSpPr>
          <p:cNvPr id="4" name="灯片编号占位符 3"/>
          <p:cNvSpPr>
            <a:spLocks noGrp="1"/>
          </p:cNvSpPr>
          <p:nvPr>
            <p:ph type="sldNum" sz="quarter" idx="10"/>
          </p:nvPr>
        </p:nvSpPr>
        <p:spPr/>
        <p:txBody>
          <a:bodyPr/>
          <a:lstStyle/>
          <a:p>
            <a:fld id="{DCA4D210-1170-425C-BD24-F22A7CCB3704}" type="slidenum">
              <a:rPr lang="zh-CN" altLang="en-US" smtClean="0"/>
              <a:t>2</a:t>
            </a:fld>
            <a:endParaRPr lang="zh-CN" altLang="en-US"/>
          </a:p>
        </p:txBody>
      </p:sp>
    </p:spTree>
    <p:extLst>
      <p:ext uri="{BB962C8B-B14F-4D97-AF65-F5344CB8AC3E}">
        <p14:creationId xmlns:p14="http://schemas.microsoft.com/office/powerpoint/2010/main" val="4519518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A4D210-1170-425C-BD24-F22A7CCB3704}" type="slidenum">
              <a:rPr lang="zh-CN" altLang="en-US" smtClean="0"/>
              <a:t>3</a:t>
            </a:fld>
            <a:endParaRPr lang="zh-CN" altLang="en-US"/>
          </a:p>
        </p:txBody>
      </p:sp>
    </p:spTree>
    <p:extLst>
      <p:ext uri="{BB962C8B-B14F-4D97-AF65-F5344CB8AC3E}">
        <p14:creationId xmlns:p14="http://schemas.microsoft.com/office/powerpoint/2010/main" val="2772414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深度学习诗词生成包括了：卷积神经网络，循环神经网络，注意力机制神经网络等。此页介绍的为基于循环神经网络的诗词生成</a:t>
            </a:r>
            <a:endParaRPr lang="zh-CN" altLang="en-US" dirty="0"/>
          </a:p>
        </p:txBody>
      </p:sp>
      <p:sp>
        <p:nvSpPr>
          <p:cNvPr id="4" name="灯片编号占位符 3"/>
          <p:cNvSpPr>
            <a:spLocks noGrp="1"/>
          </p:cNvSpPr>
          <p:nvPr>
            <p:ph type="sldNum" sz="quarter" idx="10"/>
          </p:nvPr>
        </p:nvSpPr>
        <p:spPr/>
        <p:txBody>
          <a:bodyPr/>
          <a:lstStyle/>
          <a:p>
            <a:fld id="{DCA4D210-1170-425C-BD24-F22A7CCB3704}" type="slidenum">
              <a:rPr lang="zh-CN" altLang="en-US" smtClean="0"/>
              <a:t>4</a:t>
            </a:fld>
            <a:endParaRPr lang="zh-CN" altLang="en-US"/>
          </a:p>
        </p:txBody>
      </p:sp>
    </p:spTree>
    <p:extLst>
      <p:ext uri="{BB962C8B-B14F-4D97-AF65-F5344CB8AC3E}">
        <p14:creationId xmlns:p14="http://schemas.microsoft.com/office/powerpoint/2010/main" val="2318298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深度学习诗词生成包括了：卷积神经网络，循环神经网络，注意力机制神经网络等。此页介绍的为基于循环神经网络的诗词生成</a:t>
            </a:r>
            <a:endParaRPr lang="zh-CN" altLang="en-US" dirty="0"/>
          </a:p>
        </p:txBody>
      </p:sp>
      <p:sp>
        <p:nvSpPr>
          <p:cNvPr id="4" name="灯片编号占位符 3"/>
          <p:cNvSpPr>
            <a:spLocks noGrp="1"/>
          </p:cNvSpPr>
          <p:nvPr>
            <p:ph type="sldNum" sz="quarter" idx="10"/>
          </p:nvPr>
        </p:nvSpPr>
        <p:spPr/>
        <p:txBody>
          <a:bodyPr/>
          <a:lstStyle/>
          <a:p>
            <a:fld id="{DCA4D210-1170-425C-BD24-F22A7CCB3704}" type="slidenum">
              <a:rPr lang="zh-CN" altLang="en-US" smtClean="0"/>
              <a:t>5</a:t>
            </a:fld>
            <a:endParaRPr lang="zh-CN" altLang="en-US"/>
          </a:p>
        </p:txBody>
      </p:sp>
    </p:spTree>
    <p:extLst>
      <p:ext uri="{BB962C8B-B14F-4D97-AF65-F5344CB8AC3E}">
        <p14:creationId xmlns:p14="http://schemas.microsoft.com/office/powerpoint/2010/main" val="1853383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上述生成过程是分步式的，比较复杂，不利于扩展到较灵活的诗词体例（如宋词）。清华大学语音语言技术中心在 </a:t>
            </a:r>
            <a:r>
              <a:rPr lang="en-US" altLang="zh-CN" dirty="0" smtClean="0"/>
              <a:t>2016 </a:t>
            </a:r>
            <a:r>
              <a:rPr lang="zh-CN" altLang="en-US" dirty="0" smtClean="0"/>
              <a:t>年了提出基于注意力机制的序列对序列模型来解决这一问题 </a:t>
            </a:r>
            <a:r>
              <a:rPr lang="en-US" altLang="zh-CN" dirty="0" smtClean="0"/>
              <a:t>[153]</a:t>
            </a:r>
            <a:r>
              <a:rPr lang="zh-CN" altLang="en-US" dirty="0" smtClean="0"/>
              <a:t>。这一模型将整首诗看成一个完整的汉字序列（包括断句符号），利用 </a:t>
            </a:r>
            <a:r>
              <a:rPr lang="en-US" altLang="zh-CN" dirty="0" smtClean="0"/>
              <a:t>RNN </a:t>
            </a:r>
            <a:r>
              <a:rPr lang="zh-CN" altLang="en-US" dirty="0" smtClean="0"/>
              <a:t>逐字生成整个序列，在生成每个字时都会利用注意力机制关注到用户关键词中应重点生成的语义。</a:t>
            </a:r>
            <a:endParaRPr lang="zh-CN" altLang="en-US" dirty="0"/>
          </a:p>
        </p:txBody>
      </p:sp>
      <p:sp>
        <p:nvSpPr>
          <p:cNvPr id="4" name="灯片编号占位符 3"/>
          <p:cNvSpPr>
            <a:spLocks noGrp="1"/>
          </p:cNvSpPr>
          <p:nvPr>
            <p:ph type="sldNum" sz="quarter" idx="10"/>
          </p:nvPr>
        </p:nvSpPr>
        <p:spPr/>
        <p:txBody>
          <a:bodyPr/>
          <a:lstStyle/>
          <a:p>
            <a:fld id="{DCA4D210-1170-425C-BD24-F22A7CCB3704}" type="slidenum">
              <a:rPr lang="zh-CN" altLang="en-US" smtClean="0"/>
              <a:t>6</a:t>
            </a:fld>
            <a:endParaRPr lang="zh-CN" altLang="en-US"/>
          </a:p>
        </p:txBody>
      </p:sp>
    </p:spTree>
    <p:extLst>
      <p:ext uri="{BB962C8B-B14F-4D97-AF65-F5344CB8AC3E}">
        <p14:creationId xmlns:p14="http://schemas.microsoft.com/office/powerpoint/2010/main" val="3688324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最近研究者又提出了新的作诗方法，还是基于注意力机制的序列对序列网络，但是这次是将输入由主题词换成了图像。模型不仅可以从图像中提取出关键词信息还能获得视觉信息。由一幅画作诗更体现了形象思维能力，诗人需要从画中总结出主要内容，激发出灵感，并充分利用联想和想象来生成符合主题及意境的诗句。通过看画作诗，我们可以认为机器已经具备了一定的形象思维能力。</a:t>
            </a:r>
            <a:endParaRPr lang="zh-CN" altLang="en-US" dirty="0"/>
          </a:p>
        </p:txBody>
      </p:sp>
      <p:sp>
        <p:nvSpPr>
          <p:cNvPr id="4" name="灯片编号占位符 3"/>
          <p:cNvSpPr>
            <a:spLocks noGrp="1"/>
          </p:cNvSpPr>
          <p:nvPr>
            <p:ph type="sldNum" sz="quarter" idx="10"/>
          </p:nvPr>
        </p:nvSpPr>
        <p:spPr/>
        <p:txBody>
          <a:bodyPr/>
          <a:lstStyle/>
          <a:p>
            <a:fld id="{DCA4D210-1170-425C-BD24-F22A7CCB3704}" type="slidenum">
              <a:rPr lang="zh-CN" altLang="en-US" smtClean="0"/>
              <a:t>7</a:t>
            </a:fld>
            <a:endParaRPr lang="zh-CN" altLang="en-US"/>
          </a:p>
        </p:txBody>
      </p:sp>
    </p:spTree>
    <p:extLst>
      <p:ext uri="{BB962C8B-B14F-4D97-AF65-F5344CB8AC3E}">
        <p14:creationId xmlns:p14="http://schemas.microsoft.com/office/powerpoint/2010/main" val="20092949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此页仅供大学教学使用</a:t>
            </a:r>
            <a:endParaRPr lang="zh-CN" altLang="en-US" dirty="0"/>
          </a:p>
        </p:txBody>
      </p:sp>
      <p:sp>
        <p:nvSpPr>
          <p:cNvPr id="4" name="灯片编号占位符 3"/>
          <p:cNvSpPr>
            <a:spLocks noGrp="1"/>
          </p:cNvSpPr>
          <p:nvPr>
            <p:ph type="sldNum" sz="quarter" idx="10"/>
          </p:nvPr>
        </p:nvSpPr>
        <p:spPr/>
        <p:txBody>
          <a:bodyPr/>
          <a:lstStyle/>
          <a:p>
            <a:fld id="{DCA4D210-1170-425C-BD24-F22A7CCB3704}" type="slidenum">
              <a:rPr lang="zh-CN" altLang="en-US" smtClean="0"/>
              <a:t>8</a:t>
            </a:fld>
            <a:endParaRPr lang="zh-CN" altLang="en-US"/>
          </a:p>
        </p:txBody>
      </p:sp>
    </p:spTree>
    <p:extLst>
      <p:ext uri="{BB962C8B-B14F-4D97-AF65-F5344CB8AC3E}">
        <p14:creationId xmlns:p14="http://schemas.microsoft.com/office/powerpoint/2010/main" val="381263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2016 </a:t>
            </a:r>
            <a:r>
              <a:rPr lang="zh-CN" altLang="en-US" dirty="0" smtClean="0"/>
              <a:t>年 </a:t>
            </a:r>
            <a:r>
              <a:rPr lang="en-US" altLang="zh-CN" dirty="0" smtClean="0"/>
              <a:t>3 </a:t>
            </a:r>
            <a:r>
              <a:rPr lang="zh-CN" altLang="en-US" dirty="0" smtClean="0"/>
              <a:t>月，清华大学语音语言技术中心做了一组实验，实验中该中心研发的作诗机器人 “薇薇” 和一些网络诗人就同一主题进行创作，并邀请北大、社科院等单位的诗词专家进行品评。实验结果发现，在得分最高的十篇作品里，薇薇的作品占了三篇，而且得分最高的一首作品正是薇薇创作的 </a:t>
            </a:r>
            <a:r>
              <a:rPr lang="en-US" altLang="zh-CN" dirty="0" smtClean="0"/>
              <a:t>[153, 172]</a:t>
            </a:r>
            <a:r>
              <a:rPr lang="zh-CN" altLang="en-US" dirty="0" smtClean="0"/>
              <a:t>。同时，该研究还发现，薇薇的作品中有 </a:t>
            </a:r>
            <a:r>
              <a:rPr lang="en-US" altLang="zh-CN" dirty="0" smtClean="0"/>
              <a:t>31% </a:t>
            </a:r>
            <a:r>
              <a:rPr lang="zh-CN" altLang="en-US" dirty="0" smtClean="0"/>
              <a:t>被专家认为是人写的。</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因此，研究组宣布薇薇通过了图灵测试。图 </a:t>
            </a:r>
            <a:r>
              <a:rPr lang="en-US" altLang="zh-CN" dirty="0" smtClean="0"/>
              <a:t>6.5 </a:t>
            </a:r>
            <a:r>
              <a:rPr lang="zh-CN" altLang="en-US" dirty="0" smtClean="0"/>
              <a:t>是薇薇得分最高的一首作品。从该作品来看，薇薇写的诗不论是遣词造句、意境渲染还是表达流畅度，都达到了相当高的水平。当然，和历史上的著名诗人或真正的专业诗人相比，薇薇的诗作还有一定差距，但这些结果已经证明，基于深度学习，机器是有可能具有类人的形象思维能力的。</a:t>
            </a:r>
            <a:endParaRPr lang="zh-CN" altLang="en-US" dirty="0"/>
          </a:p>
        </p:txBody>
      </p:sp>
      <p:sp>
        <p:nvSpPr>
          <p:cNvPr id="4" name="灯片编号占位符 3"/>
          <p:cNvSpPr>
            <a:spLocks noGrp="1"/>
          </p:cNvSpPr>
          <p:nvPr>
            <p:ph type="sldNum" sz="quarter" idx="10"/>
          </p:nvPr>
        </p:nvSpPr>
        <p:spPr/>
        <p:txBody>
          <a:bodyPr/>
          <a:lstStyle/>
          <a:p>
            <a:fld id="{DCA4D210-1170-425C-BD24-F22A7CCB3704}" type="slidenum">
              <a:rPr lang="zh-CN" altLang="en-US" smtClean="0"/>
              <a:t>9</a:t>
            </a:fld>
            <a:endParaRPr lang="zh-CN" altLang="en-US"/>
          </a:p>
        </p:txBody>
      </p:sp>
    </p:spTree>
    <p:extLst>
      <p:ext uri="{BB962C8B-B14F-4D97-AF65-F5344CB8AC3E}">
        <p14:creationId xmlns:p14="http://schemas.microsoft.com/office/powerpoint/2010/main" val="29474624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A4D210-1170-425C-BD24-F22A7CCB3704}" type="slidenum">
              <a:rPr lang="zh-CN" altLang="en-US" smtClean="0"/>
              <a:t>10</a:t>
            </a:fld>
            <a:endParaRPr lang="zh-CN" altLang="en-US"/>
          </a:p>
        </p:txBody>
      </p:sp>
    </p:spTree>
    <p:extLst>
      <p:ext uri="{BB962C8B-B14F-4D97-AF65-F5344CB8AC3E}">
        <p14:creationId xmlns:p14="http://schemas.microsoft.com/office/powerpoint/2010/main" val="3350114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zh-CN" altLang="en-US" smtClean="0"/>
              <a:t>单击此处编辑母版标题样式</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CN" altLang="en-US" smtClean="0"/>
              <a:t>单击此处编辑母版副标题样式</a:t>
            </a:r>
            <a:endParaRPr kumimoji="0" lang="en-US"/>
          </a:p>
        </p:txBody>
      </p:sp>
      <p:sp>
        <p:nvSpPr>
          <p:cNvPr id="30" name="Date Placeholder 29"/>
          <p:cNvSpPr>
            <a:spLocks noGrp="1"/>
          </p:cNvSpPr>
          <p:nvPr>
            <p:ph type="dt" sz="half" idx="10"/>
          </p:nvPr>
        </p:nvSpPr>
        <p:spPr/>
        <p:txBody>
          <a:bodyPr/>
          <a:lstStyle/>
          <a:p>
            <a:fld id="{530820CF-B880-4189-942D-D702A7CBA730}" type="datetimeFigureOut">
              <a:rPr lang="zh-CN" altLang="en-US" smtClean="0"/>
              <a:t>2020/8/31</a:t>
            </a:fld>
            <a:endParaRPr lang="zh-CN" altLang="en-US"/>
          </a:p>
        </p:txBody>
      </p:sp>
      <p:sp>
        <p:nvSpPr>
          <p:cNvPr id="19" name="Footer Placeholder 18"/>
          <p:cNvSpPr>
            <a:spLocks noGrp="1"/>
          </p:cNvSpPr>
          <p:nvPr>
            <p:ph type="ftr" sz="quarter" idx="11"/>
          </p:nvPr>
        </p:nvSpPr>
        <p:spPr/>
        <p:txBody>
          <a:bodyPr/>
          <a:lstStyle/>
          <a:p>
            <a:endParaRPr lang="zh-CN" altLang="en-US"/>
          </a:p>
        </p:txBody>
      </p:sp>
      <p:sp>
        <p:nvSpPr>
          <p:cNvPr id="27" name="Slide Number Placeholder 2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zh-CN" altLang="en-US" smtClean="0"/>
              <a:t>单击此处编辑母版标题样式</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Date Placeholder 3"/>
          <p:cNvSpPr>
            <a:spLocks noGrp="1"/>
          </p:cNvSpPr>
          <p:nvPr>
            <p:ph type="dt" sz="half" idx="10"/>
          </p:nvPr>
        </p:nvSpPr>
        <p:spPr/>
        <p:txBody>
          <a:bodyPr/>
          <a:lstStyle/>
          <a:p>
            <a:fld id="{530820CF-B880-4189-942D-D702A7CBA730}" type="datetimeFigureOut">
              <a:rPr lang="zh-CN" altLang="en-US" smtClean="0"/>
              <a:t>2020/8/31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zh-CN" altLang="en-US" smtClean="0"/>
              <a:t>单击此处编辑母版标题样式</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Date Placeholder 3"/>
          <p:cNvSpPr>
            <a:spLocks noGrp="1"/>
          </p:cNvSpPr>
          <p:nvPr>
            <p:ph type="dt" sz="half" idx="10"/>
          </p:nvPr>
        </p:nvSpPr>
        <p:spPr/>
        <p:txBody>
          <a:bodyPr/>
          <a:lstStyle/>
          <a:p>
            <a:fld id="{530820CF-B880-4189-942D-D702A7CBA730}" type="datetimeFigureOut">
              <a:rPr lang="zh-CN" altLang="en-US" smtClean="0"/>
              <a:t>2020/8/31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zh-CN" altLang="en-US" smtClean="0"/>
              <a:t>单击此处编辑母版标题样式</a:t>
            </a:r>
            <a:endParaRPr kumimoji="0" lang="en-US"/>
          </a:p>
        </p:txBody>
      </p:sp>
      <p:sp>
        <p:nvSpPr>
          <p:cNvPr id="3" name="Content Placeholder 2"/>
          <p:cNvSpPr>
            <a:spLocks noGrp="1"/>
          </p:cNvSpPr>
          <p:nvPr>
            <p:ph idx="1"/>
          </p:nvPr>
        </p:nvSpPr>
        <p:spPr/>
        <p:txBody>
          <a:bodyPr/>
          <a:lstStyle>
            <a:lvl1pPr>
              <a:defRPr sz="2800"/>
            </a:lvl1pPr>
            <a:lvl2pPr>
              <a:defRPr sz="2800"/>
            </a:lvl2pPr>
            <a:lvl3pPr>
              <a:defRPr sz="2400"/>
            </a:lvl3pPr>
            <a:lvl4pPr>
              <a:defRPr sz="2400"/>
            </a:lvl4pPr>
          </a:lstStyle>
          <a:p>
            <a:pPr lvl="0" eaLnBrk="1" latinLnBrk="0" hangingPunct="1"/>
            <a:r>
              <a:rPr lang="zh-CN" altLang="en-US" dirty="0" smtClean="0"/>
              <a:t>单击此处编辑母版文本样式</a:t>
            </a:r>
          </a:p>
          <a:p>
            <a:pPr lvl="1" eaLnBrk="1" latinLnBrk="0" hangingPunct="1"/>
            <a:r>
              <a:rPr lang="zh-CN" altLang="en-US" dirty="0" smtClean="0"/>
              <a:t>第二级</a:t>
            </a:r>
          </a:p>
          <a:p>
            <a:pPr lvl="2" eaLnBrk="1" latinLnBrk="0" hangingPunct="1"/>
            <a:r>
              <a:rPr lang="zh-CN" altLang="en-US" dirty="0" smtClean="0"/>
              <a:t>第三级</a:t>
            </a:r>
          </a:p>
          <a:p>
            <a:pPr lvl="3" eaLnBrk="1" latinLnBrk="0" hangingPunct="1"/>
            <a:r>
              <a:rPr lang="zh-CN" altLang="en-US" dirty="0" smtClean="0"/>
              <a:t>第四级</a:t>
            </a:r>
          </a:p>
          <a:p>
            <a:pPr lvl="4" eaLnBrk="1" latinLnBrk="0" hangingPunct="1"/>
            <a:r>
              <a:rPr lang="zh-CN" altLang="en-US" dirty="0" smtClean="0"/>
              <a:t>第五级</a:t>
            </a:r>
            <a:endParaRPr kumimoji="0" lang="en-US" dirty="0"/>
          </a:p>
        </p:txBody>
      </p:sp>
      <p:sp>
        <p:nvSpPr>
          <p:cNvPr id="4" name="Date Placeholder 3"/>
          <p:cNvSpPr>
            <a:spLocks noGrp="1"/>
          </p:cNvSpPr>
          <p:nvPr>
            <p:ph type="dt" sz="half" idx="10"/>
          </p:nvPr>
        </p:nvSpPr>
        <p:spPr/>
        <p:txBody>
          <a:bodyPr/>
          <a:lstStyle/>
          <a:p>
            <a:endParaRPr lang="zh-CN" altLang="en-US" dirty="0"/>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7" name="Text Box 113"/>
          <p:cNvSpPr txBox="1">
            <a:spLocks noChangeArrowheads="1"/>
          </p:cNvSpPr>
          <p:nvPr userDrawn="1"/>
        </p:nvSpPr>
        <p:spPr bwMode="gray">
          <a:xfrm>
            <a:off x="5508104" y="6237312"/>
            <a:ext cx="2879725" cy="46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Times New Roman" pitchFamily="18" charset="0"/>
              </a:defRPr>
            </a:lvl1pPr>
            <a:lvl2pPr marL="742950" indent="-285750" eaLnBrk="0" hangingPunct="0">
              <a:defRPr>
                <a:solidFill>
                  <a:schemeClr val="tx1"/>
                </a:solidFill>
                <a:latin typeface="Times New Roman" pitchFamily="18" charset="0"/>
              </a:defRPr>
            </a:lvl2pPr>
            <a:lvl3pPr marL="1143000" indent="-228600" eaLnBrk="0" hangingPunct="0">
              <a:defRPr>
                <a:solidFill>
                  <a:schemeClr val="tx1"/>
                </a:solidFill>
                <a:latin typeface="Times New Roman" pitchFamily="18" charset="0"/>
              </a:defRPr>
            </a:lvl3pPr>
            <a:lvl4pPr marL="1600200" indent="-228600" eaLnBrk="0" hangingPunct="0">
              <a:defRPr>
                <a:solidFill>
                  <a:schemeClr val="tx1"/>
                </a:solidFill>
                <a:latin typeface="Times New Roman" pitchFamily="18" charset="0"/>
              </a:defRPr>
            </a:lvl4pPr>
            <a:lvl5pPr marL="2057400" indent="-228600" eaLnBrk="0" hangingPunct="0">
              <a:defRPr>
                <a:solidFill>
                  <a:schemeClr val="tx1"/>
                </a:solidFill>
                <a:latin typeface="Times New Roman" pitchFamily="18" charset="0"/>
              </a:defRPr>
            </a:lvl5pPr>
            <a:lvl6pPr marL="2514600" indent="-228600" eaLnBrk="0" fontAlgn="base" hangingPunct="0">
              <a:spcBef>
                <a:spcPct val="0"/>
              </a:spcBef>
              <a:spcAft>
                <a:spcPct val="0"/>
              </a:spcAft>
              <a:defRPr>
                <a:solidFill>
                  <a:schemeClr val="tx1"/>
                </a:solidFill>
                <a:latin typeface="Times New Roman" pitchFamily="18" charset="0"/>
              </a:defRPr>
            </a:lvl6pPr>
            <a:lvl7pPr marL="2971800" indent="-228600" eaLnBrk="0" fontAlgn="base" hangingPunct="0">
              <a:spcBef>
                <a:spcPct val="0"/>
              </a:spcBef>
              <a:spcAft>
                <a:spcPct val="0"/>
              </a:spcAft>
              <a:defRPr>
                <a:solidFill>
                  <a:schemeClr val="tx1"/>
                </a:solidFill>
                <a:latin typeface="Times New Roman" pitchFamily="18" charset="0"/>
              </a:defRPr>
            </a:lvl7pPr>
            <a:lvl8pPr marL="3429000" indent="-228600" eaLnBrk="0" fontAlgn="base" hangingPunct="0">
              <a:spcBef>
                <a:spcPct val="0"/>
              </a:spcBef>
              <a:spcAft>
                <a:spcPct val="0"/>
              </a:spcAft>
              <a:defRPr>
                <a:solidFill>
                  <a:schemeClr val="tx1"/>
                </a:solidFill>
                <a:latin typeface="Times New Roman" pitchFamily="18" charset="0"/>
              </a:defRPr>
            </a:lvl8pPr>
            <a:lvl9pPr marL="3886200" indent="-228600" eaLnBrk="0" fontAlgn="base" hangingPunct="0">
              <a:spcBef>
                <a:spcPct val="0"/>
              </a:spcBef>
              <a:spcAft>
                <a:spcPct val="0"/>
              </a:spcAft>
              <a:defRPr>
                <a:solidFill>
                  <a:schemeClr val="tx1"/>
                </a:solidFill>
                <a:latin typeface="Times New Roman" pitchFamily="18" charset="0"/>
              </a:defRPr>
            </a:lvl9pPr>
          </a:lstStyle>
          <a:p>
            <a:pPr eaLnBrk="1" hangingPunct="1">
              <a:defRPr/>
            </a:pPr>
            <a:r>
              <a:rPr lang="zh-CN" altLang="en-US" sz="2400" b="1" i="1" dirty="0" smtClean="0">
                <a:solidFill>
                  <a:schemeClr val="tx2"/>
                </a:solidFill>
                <a:latin typeface="Arial" charset="0"/>
              </a:rPr>
              <a:t>大连海事大学</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zh-CN" altLang="en-US" smtClean="0"/>
              <a:t>单击此处编辑母版标题样式</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CN" altLang="en-US" smtClean="0"/>
              <a:t>单击此处编辑母版文本样式</a:t>
            </a:r>
          </a:p>
        </p:txBody>
      </p:sp>
      <p:sp>
        <p:nvSpPr>
          <p:cNvPr id="4" name="Date Placeholder 3"/>
          <p:cNvSpPr>
            <a:spLocks noGrp="1"/>
          </p:cNvSpPr>
          <p:nvPr>
            <p:ph type="dt" sz="half" idx="10"/>
          </p:nvPr>
        </p:nvSpPr>
        <p:spPr/>
        <p:txBody>
          <a:bodyPr/>
          <a:lstStyle/>
          <a:p>
            <a:fld id="{530820CF-B880-4189-942D-D702A7CBA730}" type="datetimeFigureOut">
              <a:rPr lang="zh-CN" altLang="en-US" smtClean="0"/>
              <a:t>2020/8/31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zh-CN" altLang="en-US" smtClean="0"/>
              <a:t>单击此处编辑母版标题样式</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Date Placeholder 4"/>
          <p:cNvSpPr>
            <a:spLocks noGrp="1"/>
          </p:cNvSpPr>
          <p:nvPr>
            <p:ph type="dt" sz="half" idx="10"/>
          </p:nvPr>
        </p:nvSpPr>
        <p:spPr/>
        <p:txBody>
          <a:bodyPr/>
          <a:lstStyle/>
          <a:p>
            <a:fld id="{530820CF-B880-4189-942D-D702A7CBA730}" type="datetimeFigureOut">
              <a:rPr lang="zh-CN" altLang="en-US" smtClean="0"/>
              <a:t>2020/8/31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zh-CN" altLang="en-US" smtClean="0"/>
              <a:t>单击此处编辑母版标题样式</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7" name="Date Placeholder 6"/>
          <p:cNvSpPr>
            <a:spLocks noGrp="1"/>
          </p:cNvSpPr>
          <p:nvPr>
            <p:ph type="dt" sz="half" idx="10"/>
          </p:nvPr>
        </p:nvSpPr>
        <p:spPr/>
        <p:txBody>
          <a:bodyPr/>
          <a:lstStyle/>
          <a:p>
            <a:fld id="{530820CF-B880-4189-942D-D702A7CBA730}" type="datetimeFigureOut">
              <a:rPr lang="zh-CN" altLang="en-US" smtClean="0"/>
              <a:t>2020/8/31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zh-CN" altLang="en-US" smtClean="0"/>
              <a:t>单击此处编辑母版标题样式</a:t>
            </a:r>
            <a:endParaRPr kumimoji="0" lang="en-US"/>
          </a:p>
        </p:txBody>
      </p:sp>
      <p:sp>
        <p:nvSpPr>
          <p:cNvPr id="3" name="Date Placeholder 2"/>
          <p:cNvSpPr>
            <a:spLocks noGrp="1"/>
          </p:cNvSpPr>
          <p:nvPr>
            <p:ph type="dt" sz="half" idx="10"/>
          </p:nvPr>
        </p:nvSpPr>
        <p:spPr/>
        <p:txBody>
          <a:bodyPr/>
          <a:lstStyle/>
          <a:p>
            <a:fld id="{530820CF-B880-4189-942D-D702A7CBA730}" type="datetimeFigureOut">
              <a:rPr lang="zh-CN" altLang="en-US" smtClean="0"/>
              <a:t>2020/8/31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820CF-B880-4189-942D-D702A7CBA730}" type="datetimeFigureOut">
              <a:rPr lang="zh-CN" altLang="en-US" smtClean="0"/>
              <a:t>2020/8/31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zh-CN" altLang="en-US" smtClean="0"/>
              <a:t>单击此处编辑母版标题样式</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zh-CN" altLang="en-US" smtClean="0"/>
              <a:t>单击此处编辑母版文本样式</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Date Placeholder 4"/>
          <p:cNvSpPr>
            <a:spLocks noGrp="1"/>
          </p:cNvSpPr>
          <p:nvPr>
            <p:ph type="dt" sz="half" idx="10"/>
          </p:nvPr>
        </p:nvSpPr>
        <p:spPr/>
        <p:txBody>
          <a:bodyPr/>
          <a:lstStyle/>
          <a:p>
            <a:fld id="{530820CF-B880-4189-942D-D702A7CBA730}" type="datetimeFigureOut">
              <a:rPr lang="zh-CN" altLang="en-US" smtClean="0"/>
              <a:t>2020/8/31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zh-CN" altLang="en-US" smtClean="0"/>
              <a:t>单击此处编辑母版标题样式</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zh-CN" altLang="en-US" smtClean="0"/>
              <a:t>单击此处编辑母版文本样式</a:t>
            </a:r>
          </a:p>
        </p:txBody>
      </p:sp>
      <p:sp>
        <p:nvSpPr>
          <p:cNvPr id="5" name="Date Placeholder 4"/>
          <p:cNvSpPr>
            <a:spLocks noGrp="1"/>
          </p:cNvSpPr>
          <p:nvPr>
            <p:ph type="dt" sz="half" idx="10"/>
          </p:nvPr>
        </p:nvSpPr>
        <p:spPr/>
        <p:txBody>
          <a:bodyPr/>
          <a:lstStyle/>
          <a:p>
            <a:fld id="{530820CF-B880-4189-942D-D702A7CBA730}" type="datetimeFigureOut">
              <a:rPr lang="zh-CN" altLang="en-US" smtClean="0"/>
              <a:t>2020/8/31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a:xfrm>
            <a:off x="8077200" y="6356350"/>
            <a:ext cx="609600" cy="365125"/>
          </a:xfrm>
        </p:spPr>
        <p:txBody>
          <a:bodyPr/>
          <a:lstStyle/>
          <a:p>
            <a:fld id="{0C913308-F349-4B6D-A68A-DD1791B4A57B}" type="slidenum">
              <a:rPr lang="zh-CN" altLang="en-US" smtClean="0"/>
              <a:t>‹#›</a:t>
            </a:fld>
            <a:endParaRPr lang="zh-CN" altLang="en-US"/>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zh-CN" altLang="en-US" smtClean="0"/>
              <a:t>单击图标添加图片</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zh-CN" altLang="en-US" smtClean="0"/>
              <a:t>单击此处编辑母版标题样式</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zh-CN" altLang="en-US" smtClean="0"/>
              <a:t>单击此处编辑母版文本样式</a:t>
            </a:r>
          </a:p>
          <a:p>
            <a:pPr lvl="1" eaLnBrk="1" latinLnBrk="0" hangingPunct="1"/>
            <a:r>
              <a:rPr kumimoji="0" lang="zh-CN" altLang="en-US" smtClean="0"/>
              <a:t>第二级</a:t>
            </a:r>
          </a:p>
          <a:p>
            <a:pPr lvl="2" eaLnBrk="1" latinLnBrk="0" hangingPunct="1"/>
            <a:r>
              <a:rPr kumimoji="0" lang="zh-CN" altLang="en-US" smtClean="0"/>
              <a:t>第三级</a:t>
            </a:r>
          </a:p>
          <a:p>
            <a:pPr lvl="3" eaLnBrk="1" latinLnBrk="0" hangingPunct="1"/>
            <a:r>
              <a:rPr kumimoji="0" lang="zh-CN" altLang="en-US" smtClean="0"/>
              <a:t>第四级</a:t>
            </a:r>
          </a:p>
          <a:p>
            <a:pPr lvl="4" eaLnBrk="1" latinLnBrk="0" hangingPunct="1"/>
            <a:r>
              <a:rPr kumimoji="0" lang="zh-CN" altLang="en-US" smtClean="0"/>
              <a:t>第五级</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zh-CN" altLang="en-US" dirty="0"/>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zh-CN" altLang="en-US"/>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0C913308-F349-4B6D-A68A-DD1791B4A57B}" type="slidenum">
              <a:rPr lang="zh-CN" altLang="en-US" smtClean="0"/>
              <a:t>‹#›</a:t>
            </a:fld>
            <a:endParaRPr lang="zh-CN" altLang="en-US"/>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
        <p:nvSpPr>
          <p:cNvPr id="14" name="Text Box 113"/>
          <p:cNvSpPr txBox="1">
            <a:spLocks noChangeArrowheads="1"/>
          </p:cNvSpPr>
          <p:nvPr userDrawn="1"/>
        </p:nvSpPr>
        <p:spPr bwMode="gray">
          <a:xfrm>
            <a:off x="5508104" y="6237312"/>
            <a:ext cx="2879725" cy="46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Times New Roman" pitchFamily="18" charset="0"/>
              </a:defRPr>
            </a:lvl1pPr>
            <a:lvl2pPr marL="742950" indent="-285750" eaLnBrk="0" hangingPunct="0">
              <a:defRPr>
                <a:solidFill>
                  <a:schemeClr val="tx1"/>
                </a:solidFill>
                <a:latin typeface="Times New Roman" pitchFamily="18" charset="0"/>
              </a:defRPr>
            </a:lvl2pPr>
            <a:lvl3pPr marL="1143000" indent="-228600" eaLnBrk="0" hangingPunct="0">
              <a:defRPr>
                <a:solidFill>
                  <a:schemeClr val="tx1"/>
                </a:solidFill>
                <a:latin typeface="Times New Roman" pitchFamily="18" charset="0"/>
              </a:defRPr>
            </a:lvl3pPr>
            <a:lvl4pPr marL="1600200" indent="-228600" eaLnBrk="0" hangingPunct="0">
              <a:defRPr>
                <a:solidFill>
                  <a:schemeClr val="tx1"/>
                </a:solidFill>
                <a:latin typeface="Times New Roman" pitchFamily="18" charset="0"/>
              </a:defRPr>
            </a:lvl4pPr>
            <a:lvl5pPr marL="2057400" indent="-228600" eaLnBrk="0" hangingPunct="0">
              <a:defRPr>
                <a:solidFill>
                  <a:schemeClr val="tx1"/>
                </a:solidFill>
                <a:latin typeface="Times New Roman" pitchFamily="18" charset="0"/>
              </a:defRPr>
            </a:lvl5pPr>
            <a:lvl6pPr marL="2514600" indent="-228600" eaLnBrk="0" fontAlgn="base" hangingPunct="0">
              <a:spcBef>
                <a:spcPct val="0"/>
              </a:spcBef>
              <a:spcAft>
                <a:spcPct val="0"/>
              </a:spcAft>
              <a:defRPr>
                <a:solidFill>
                  <a:schemeClr val="tx1"/>
                </a:solidFill>
                <a:latin typeface="Times New Roman" pitchFamily="18" charset="0"/>
              </a:defRPr>
            </a:lvl6pPr>
            <a:lvl7pPr marL="2971800" indent="-228600" eaLnBrk="0" fontAlgn="base" hangingPunct="0">
              <a:spcBef>
                <a:spcPct val="0"/>
              </a:spcBef>
              <a:spcAft>
                <a:spcPct val="0"/>
              </a:spcAft>
              <a:defRPr>
                <a:solidFill>
                  <a:schemeClr val="tx1"/>
                </a:solidFill>
                <a:latin typeface="Times New Roman" pitchFamily="18" charset="0"/>
              </a:defRPr>
            </a:lvl7pPr>
            <a:lvl8pPr marL="3429000" indent="-228600" eaLnBrk="0" fontAlgn="base" hangingPunct="0">
              <a:spcBef>
                <a:spcPct val="0"/>
              </a:spcBef>
              <a:spcAft>
                <a:spcPct val="0"/>
              </a:spcAft>
              <a:defRPr>
                <a:solidFill>
                  <a:schemeClr val="tx1"/>
                </a:solidFill>
                <a:latin typeface="Times New Roman" pitchFamily="18" charset="0"/>
              </a:defRPr>
            </a:lvl8pPr>
            <a:lvl9pPr marL="3886200" indent="-228600" eaLnBrk="0" fontAlgn="base" hangingPunct="0">
              <a:spcBef>
                <a:spcPct val="0"/>
              </a:spcBef>
              <a:spcAft>
                <a:spcPct val="0"/>
              </a:spcAft>
              <a:defRPr>
                <a:solidFill>
                  <a:schemeClr val="tx1"/>
                </a:solidFill>
                <a:latin typeface="Times New Roman" pitchFamily="18" charset="0"/>
              </a:defRPr>
            </a:lvl9pPr>
          </a:lstStyle>
          <a:p>
            <a:pPr eaLnBrk="1" hangingPunct="1">
              <a:defRPr/>
            </a:pPr>
            <a:r>
              <a:rPr lang="zh-CN" altLang="en-US" sz="2400" b="1" i="1" dirty="0" smtClean="0">
                <a:solidFill>
                  <a:schemeClr val="tx2"/>
                </a:solidFill>
                <a:latin typeface="Arial" charset="0"/>
              </a:rPr>
              <a:t>大连海事大学</a:t>
            </a:r>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9.jpeg"/><Relationship Id="rId5" Type="http://schemas.openxmlformats.org/officeDocument/2006/relationships/image" Target="../media/image18.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9.png"/><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png"/><Relationship Id="rId5" Type="http://schemas.microsoft.com/office/2007/relationships/hdphoto" Target="../media/hdphoto1.wdp"/><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2.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4.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5.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14"/>
          <p:cNvSpPr/>
          <p:nvPr/>
        </p:nvSpPr>
        <p:spPr>
          <a:xfrm>
            <a:off x="587022" y="456992"/>
            <a:ext cx="3722006" cy="11457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600" dirty="0" err="1">
                <a:solidFill>
                  <a:srgbClr val="0070C0"/>
                </a:solidFill>
                <a:latin typeface="方正姚体" panose="02010601030101010101" pitchFamily="2" charset="-122"/>
                <a:ea typeface="方正姚体" panose="02010601030101010101" pitchFamily="2" charset="-122"/>
              </a:rPr>
              <a:t>机器“作诗</a:t>
            </a:r>
            <a:r>
              <a:rPr lang="en-US" sz="3600" dirty="0">
                <a:solidFill>
                  <a:srgbClr val="0070C0"/>
                </a:solidFill>
                <a:latin typeface="方正姚体" panose="02010601030101010101" pitchFamily="2" charset="-122"/>
                <a:ea typeface="方正姚体" panose="02010601030101010101" pitchFamily="2" charset="-122"/>
              </a:rPr>
              <a:t>”</a:t>
            </a:r>
            <a:endParaRPr sz="3600" dirty="0">
              <a:solidFill>
                <a:srgbClr val="0070C0"/>
              </a:solidFill>
              <a:latin typeface="方正姚体" panose="02010601030101010101" pitchFamily="2" charset="-122"/>
              <a:ea typeface="方正姚体" panose="02010601030101010101" pitchFamily="2" charset="-122"/>
              <a:cs typeface="Calibri"/>
              <a:sym typeface="Calibri"/>
            </a:endParaRPr>
          </a:p>
        </p:txBody>
      </p:sp>
      <p:sp>
        <p:nvSpPr>
          <p:cNvPr id="5" name="Shape 115"/>
          <p:cNvSpPr/>
          <p:nvPr/>
        </p:nvSpPr>
        <p:spPr>
          <a:xfrm>
            <a:off x="424543" y="-1"/>
            <a:ext cx="104513" cy="1029875"/>
          </a:xfrm>
          <a:prstGeom prst="rect">
            <a:avLst/>
          </a:prstGeom>
          <a:solidFill>
            <a:srgbClr val="1E8D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9" name="Shape 119"/>
          <p:cNvSpPr txBox="1"/>
          <p:nvPr/>
        </p:nvSpPr>
        <p:spPr>
          <a:xfrm>
            <a:off x="1477748" y="1484784"/>
            <a:ext cx="5780250" cy="451889"/>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2400"/>
              <a:buFont typeface="Wingdings" panose="05000000000000000000" pitchFamily="2" charset="2"/>
              <a:buChar char="Ø"/>
            </a:pPr>
            <a:r>
              <a:rPr lang="en-US" sz="2400" b="1" dirty="0">
                <a:latin typeface="方正姚体" panose="02010601030101010101" pitchFamily="2" charset="-122"/>
                <a:ea typeface="方正姚体" panose="02010601030101010101" pitchFamily="2" charset="-122"/>
              </a:rPr>
              <a:t>机器“作诗”：</a:t>
            </a:r>
            <a:r>
              <a:rPr lang="en-US" sz="2400" b="1" dirty="0" err="1" smtClean="0">
                <a:latin typeface="方正姚体" panose="02010601030101010101" pitchFamily="2" charset="-122"/>
                <a:ea typeface="方正姚体" panose="02010601030101010101" pitchFamily="2" charset="-122"/>
              </a:rPr>
              <a:t>机器</a:t>
            </a:r>
            <a:r>
              <a:rPr lang="zh-CN" altLang="en-US" sz="2400" b="1" dirty="0" smtClean="0">
                <a:latin typeface="方正姚体" panose="02010601030101010101" pitchFamily="2" charset="-122"/>
                <a:ea typeface="方正姚体" panose="02010601030101010101" pitchFamily="2" charset="-122"/>
              </a:rPr>
              <a:t>是否能够像</a:t>
            </a:r>
            <a:r>
              <a:rPr lang="en-US" sz="2400" b="1" dirty="0" err="1" smtClean="0">
                <a:latin typeface="方正姚体" panose="02010601030101010101" pitchFamily="2" charset="-122"/>
                <a:ea typeface="方正姚体" panose="02010601030101010101" pitchFamily="2" charset="-122"/>
              </a:rPr>
              <a:t>人类一样创作诗歌</a:t>
            </a:r>
            <a:r>
              <a:rPr lang="zh-CN" altLang="en-US" sz="2400" b="1" dirty="0" smtClean="0">
                <a:latin typeface="方正姚体" panose="02010601030101010101" pitchFamily="2" charset="-122"/>
                <a:ea typeface="方正姚体" panose="02010601030101010101" pitchFamily="2" charset="-122"/>
              </a:rPr>
              <a:t>？</a:t>
            </a:r>
            <a:endParaRPr sz="2400" b="1" dirty="0">
              <a:latin typeface="方正姚体" panose="02010601030101010101" pitchFamily="2" charset="-122"/>
              <a:ea typeface="方正姚体" panose="02010601030101010101" pitchFamily="2" charset="-122"/>
            </a:endParaRPr>
          </a:p>
          <a:p>
            <a:pPr marL="457200" lvl="0" indent="0" rtl="0">
              <a:spcBef>
                <a:spcPts val="0"/>
              </a:spcBef>
              <a:spcAft>
                <a:spcPts val="0"/>
              </a:spcAft>
              <a:buNone/>
            </a:pPr>
            <a:endParaRPr sz="2400" dirty="0">
              <a:solidFill>
                <a:schemeClr val="dk1"/>
              </a:solidFill>
              <a:latin typeface="方正姚体" panose="02010601030101010101" pitchFamily="2" charset="-122"/>
            </a:endParaRPr>
          </a:p>
          <a:p>
            <a:pPr marL="0" marR="0" lvl="0" indent="0" algn="l" rtl="0">
              <a:spcBef>
                <a:spcPts val="0"/>
              </a:spcBef>
              <a:spcAft>
                <a:spcPts val="0"/>
              </a:spcAft>
              <a:buNone/>
            </a:pPr>
            <a:r>
              <a:rPr lang="en-US" sz="2400" dirty="0">
                <a:latin typeface="方正姚体" panose="02010601030101010101" pitchFamily="2" charset="-122"/>
              </a:rPr>
              <a:t> 	</a:t>
            </a:r>
            <a:endParaRPr sz="2400" dirty="0">
              <a:latin typeface="方正姚体" panose="02010601030101010101" pitchFamily="2" charset="-122"/>
            </a:endParaRPr>
          </a:p>
          <a:p>
            <a:pPr marL="0" marR="0" lvl="0" indent="0" algn="l" rtl="0">
              <a:spcBef>
                <a:spcPts val="0"/>
              </a:spcBef>
              <a:spcAft>
                <a:spcPts val="0"/>
              </a:spcAft>
              <a:buNone/>
            </a:pPr>
            <a:endParaRPr sz="2400" dirty="0">
              <a:latin typeface="方正姚体" panose="02010601030101010101" pitchFamily="2" charset="-122"/>
            </a:endParaRPr>
          </a:p>
          <a:p>
            <a:pPr marL="342900" marR="0" lvl="0" indent="-190500" algn="l" rtl="0">
              <a:spcBef>
                <a:spcPts val="0"/>
              </a:spcBef>
              <a:spcAft>
                <a:spcPts val="0"/>
              </a:spcAft>
              <a:buClr>
                <a:schemeClr val="dk1"/>
              </a:buClr>
              <a:buSzPts val="2400"/>
              <a:buFont typeface="Arial"/>
              <a:buNone/>
            </a:pPr>
            <a:endParaRPr sz="2400" b="1" dirty="0">
              <a:solidFill>
                <a:srgbClr val="1E8DD4"/>
              </a:solidFill>
              <a:latin typeface="方正姚体" panose="02010601030101010101" pitchFamily="2" charset="-122"/>
              <a:ea typeface="方正姚体" panose="02010601030101010101" pitchFamily="2" charset="-122"/>
              <a:cs typeface="Calibri"/>
              <a:sym typeface="Calibri"/>
            </a:endParaRPr>
          </a:p>
          <a:p>
            <a:pPr marL="342900" marR="0" lvl="0" indent="-190500" algn="l" rtl="0">
              <a:spcBef>
                <a:spcPts val="0"/>
              </a:spcBef>
              <a:spcAft>
                <a:spcPts val="0"/>
              </a:spcAft>
              <a:buClr>
                <a:schemeClr val="dk1"/>
              </a:buClr>
              <a:buSzPts val="2400"/>
              <a:buFont typeface="Arial"/>
              <a:buNone/>
            </a:pPr>
            <a:endParaRPr sz="2400" b="1" dirty="0">
              <a:solidFill>
                <a:srgbClr val="1E8DD4"/>
              </a:solidFill>
              <a:latin typeface="方正姚体" panose="02010601030101010101" pitchFamily="2" charset="-122"/>
              <a:ea typeface="方正姚体" panose="02010601030101010101" pitchFamily="2" charset="-122"/>
              <a:cs typeface="Calibri"/>
              <a:sym typeface="Calibri"/>
            </a:endParaRPr>
          </a:p>
          <a:p>
            <a:pPr marL="800100" marR="0" lvl="1" indent="-190500" algn="l" rtl="0">
              <a:spcBef>
                <a:spcPts val="0"/>
              </a:spcBef>
              <a:spcAft>
                <a:spcPts val="0"/>
              </a:spcAft>
              <a:buClr>
                <a:schemeClr val="dk1"/>
              </a:buClr>
              <a:buSzPts val="2400"/>
              <a:buFont typeface="Arial"/>
              <a:buNone/>
            </a:pPr>
            <a:endParaRPr sz="2400" b="0" i="0" u="none" strike="noStrike" cap="none" dirty="0">
              <a:solidFill>
                <a:srgbClr val="1E8DD4"/>
              </a:solidFill>
              <a:latin typeface="方正姚体" panose="02010601030101010101" pitchFamily="2" charset="-122"/>
              <a:ea typeface="方正姚体" panose="02010601030101010101" pitchFamily="2" charset="-122"/>
              <a:cs typeface="Calibri"/>
              <a:sym typeface="Calibri"/>
            </a:endParaRPr>
          </a:p>
        </p:txBody>
      </p:sp>
      <p:sp>
        <p:nvSpPr>
          <p:cNvPr id="11" name="Shape 121"/>
          <p:cNvSpPr txBox="1"/>
          <p:nvPr/>
        </p:nvSpPr>
        <p:spPr>
          <a:xfrm>
            <a:off x="1187625" y="2649976"/>
            <a:ext cx="1418466" cy="66749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US" sz="2800" b="1" dirty="0" smtClean="0">
                <a:latin typeface="方正姚体" panose="02010601030101010101" pitchFamily="2" charset="-122"/>
                <a:ea typeface="方正姚体" panose="02010601030101010101" pitchFamily="2" charset="-122"/>
              </a:rPr>
              <a:t>主题词</a:t>
            </a:r>
            <a:endParaRPr sz="2800" b="1" dirty="0">
              <a:latin typeface="方正姚体" panose="02010601030101010101" pitchFamily="2" charset="-122"/>
              <a:ea typeface="方正姚体" panose="02010601030101010101" pitchFamily="2" charset="-122"/>
            </a:endParaRPr>
          </a:p>
        </p:txBody>
      </p:sp>
      <p:sp>
        <p:nvSpPr>
          <p:cNvPr id="12" name="Shape 122"/>
          <p:cNvSpPr/>
          <p:nvPr/>
        </p:nvSpPr>
        <p:spPr>
          <a:xfrm>
            <a:off x="2606090" y="2693520"/>
            <a:ext cx="950536" cy="623946"/>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r>
              <a:rPr lang="zh-CN" altLang="en-US" dirty="0" smtClean="0">
                <a:latin typeface="方正姚体" panose="02010601030101010101" pitchFamily="2" charset="-122"/>
                <a:ea typeface="方正姚体" panose="02010601030101010101" pitchFamily="2" charset="-122"/>
              </a:rPr>
              <a:t>输入</a:t>
            </a:r>
            <a:endParaRPr dirty="0">
              <a:latin typeface="方正姚体" panose="02010601030101010101" pitchFamily="2" charset="-122"/>
            </a:endParaRPr>
          </a:p>
        </p:txBody>
      </p:sp>
      <p:sp>
        <p:nvSpPr>
          <p:cNvPr id="14" name="Shape 124"/>
          <p:cNvSpPr txBox="1"/>
          <p:nvPr/>
        </p:nvSpPr>
        <p:spPr>
          <a:xfrm>
            <a:off x="5935975" y="2224981"/>
            <a:ext cx="1488575" cy="1775608"/>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US" sz="2400" b="1" dirty="0">
                <a:latin typeface="方正姚体" panose="02010601030101010101" pitchFamily="2" charset="-122"/>
                <a:ea typeface="方正姚体" panose="02010601030101010101" pitchFamily="2" charset="-122"/>
              </a:rPr>
              <a:t>七言绝句</a:t>
            </a:r>
            <a:endParaRPr sz="2400" b="1" dirty="0">
              <a:latin typeface="方正姚体" panose="02010601030101010101" pitchFamily="2" charset="-122"/>
              <a:ea typeface="方正姚体" panose="02010601030101010101" pitchFamily="2" charset="-122"/>
            </a:endParaRPr>
          </a:p>
          <a:p>
            <a:pPr marL="0" lvl="0" indent="0">
              <a:spcBef>
                <a:spcPts val="0"/>
              </a:spcBef>
              <a:spcAft>
                <a:spcPts val="0"/>
              </a:spcAft>
              <a:buNone/>
            </a:pPr>
            <a:r>
              <a:rPr lang="en-US" sz="2400" b="1" dirty="0">
                <a:latin typeface="方正姚体" panose="02010601030101010101" pitchFamily="2" charset="-122"/>
                <a:ea typeface="方正姚体" panose="02010601030101010101" pitchFamily="2" charset="-122"/>
              </a:rPr>
              <a:t>五言绝句</a:t>
            </a:r>
            <a:endParaRPr sz="2400" b="1" dirty="0">
              <a:latin typeface="方正姚体" panose="02010601030101010101" pitchFamily="2" charset="-122"/>
              <a:ea typeface="方正姚体" panose="02010601030101010101" pitchFamily="2" charset="-122"/>
            </a:endParaRPr>
          </a:p>
          <a:p>
            <a:pPr marL="0" lvl="0" indent="0">
              <a:spcBef>
                <a:spcPts val="0"/>
              </a:spcBef>
              <a:spcAft>
                <a:spcPts val="0"/>
              </a:spcAft>
              <a:buNone/>
            </a:pPr>
            <a:r>
              <a:rPr lang="en-US" sz="2400" b="1" dirty="0">
                <a:latin typeface="方正姚体" panose="02010601030101010101" pitchFamily="2" charset="-122"/>
                <a:ea typeface="方正姚体" panose="02010601030101010101" pitchFamily="2" charset="-122"/>
              </a:rPr>
              <a:t>宋词</a:t>
            </a:r>
            <a:endParaRPr sz="2400" b="1" dirty="0">
              <a:latin typeface="方正姚体" panose="02010601030101010101" pitchFamily="2" charset="-122"/>
              <a:ea typeface="方正姚体" panose="02010601030101010101" pitchFamily="2" charset="-122"/>
            </a:endParaRPr>
          </a:p>
          <a:p>
            <a:r>
              <a:rPr lang="en-US" sz="2400" b="1" dirty="0" smtClean="0">
                <a:latin typeface="方正姚体" panose="02010601030101010101" pitchFamily="2" charset="-122"/>
                <a:ea typeface="方正姚体" panose="02010601030101010101" pitchFamily="2" charset="-122"/>
              </a:rPr>
              <a:t>…</a:t>
            </a:r>
            <a:r>
              <a:rPr lang="en-US" altLang="zh-CN" sz="2400" b="1" dirty="0" smtClean="0">
                <a:latin typeface="方正姚体" panose="02010601030101010101" pitchFamily="2" charset="-122"/>
                <a:ea typeface="方正姚体" panose="02010601030101010101" pitchFamily="2" charset="-122"/>
              </a:rPr>
              <a:t>…</a:t>
            </a:r>
          </a:p>
          <a:p>
            <a:pPr marL="0" lvl="0" indent="0" rtl="0">
              <a:spcBef>
                <a:spcPts val="0"/>
              </a:spcBef>
              <a:spcAft>
                <a:spcPts val="0"/>
              </a:spcAft>
              <a:buNone/>
            </a:pPr>
            <a:endParaRPr sz="2400" b="1" dirty="0">
              <a:latin typeface="方正姚体" panose="02010601030101010101" pitchFamily="2" charset="-122"/>
              <a:ea typeface="方正姚体" panose="02010601030101010101" pitchFamily="2" charset="-122"/>
            </a:endParaRPr>
          </a:p>
        </p:txBody>
      </p:sp>
      <p:sp>
        <p:nvSpPr>
          <p:cNvPr id="15" name="Shape 125"/>
          <p:cNvSpPr txBox="1"/>
          <p:nvPr/>
        </p:nvSpPr>
        <p:spPr>
          <a:xfrm>
            <a:off x="1989523" y="4926091"/>
            <a:ext cx="917004" cy="522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zh-CN" altLang="en-US" sz="2400" b="1" dirty="0" smtClean="0">
                <a:latin typeface="方正姚体" panose="02010601030101010101" pitchFamily="2" charset="-122"/>
                <a:ea typeface="方正姚体" panose="02010601030101010101" pitchFamily="2" charset="-122"/>
              </a:rPr>
              <a:t>“春”</a:t>
            </a:r>
            <a:endParaRPr sz="2400" b="1" dirty="0">
              <a:latin typeface="方正姚体" panose="02010601030101010101" pitchFamily="2" charset="-122"/>
              <a:ea typeface="方正姚体" panose="02010601030101010101" pitchFamily="2" charset="-122"/>
            </a:endParaRPr>
          </a:p>
        </p:txBody>
      </p:sp>
      <p:sp>
        <p:nvSpPr>
          <p:cNvPr id="18" name="Shape 128"/>
          <p:cNvSpPr txBox="1"/>
          <p:nvPr/>
        </p:nvSpPr>
        <p:spPr>
          <a:xfrm>
            <a:off x="6023905" y="3933056"/>
            <a:ext cx="1997486" cy="1986069"/>
          </a:xfrm>
          <a:prstGeom prst="rect">
            <a:avLst/>
          </a:prstGeom>
          <a:noFill/>
          <a:ln>
            <a:noFill/>
          </a:ln>
        </p:spPr>
        <p:txBody>
          <a:bodyPr spcFirstLastPara="1" wrap="square" lIns="91425" tIns="91425" rIns="91425" bIns="91425" anchor="t" anchorCtr="0">
            <a:noAutofit/>
          </a:bodyPr>
          <a:lstStyle/>
          <a:p>
            <a:pPr marL="0" lvl="0" indent="0">
              <a:lnSpc>
                <a:spcPct val="150000"/>
              </a:lnSpc>
              <a:spcBef>
                <a:spcPts val="0"/>
              </a:spcBef>
              <a:spcAft>
                <a:spcPts val="0"/>
              </a:spcAft>
              <a:buNone/>
            </a:pPr>
            <a:r>
              <a:rPr lang="en-US" sz="2400" dirty="0" err="1">
                <a:latin typeface="方正姚体" panose="02010601030101010101" pitchFamily="2" charset="-122"/>
                <a:ea typeface="方正姚体" panose="02010601030101010101" pitchFamily="2" charset="-122"/>
              </a:rPr>
              <a:t>春眠不觉晓</a:t>
            </a:r>
            <a:endParaRPr sz="2400" dirty="0">
              <a:latin typeface="方正姚体" panose="02010601030101010101" pitchFamily="2" charset="-122"/>
              <a:ea typeface="方正姚体" panose="02010601030101010101" pitchFamily="2" charset="-122"/>
            </a:endParaRPr>
          </a:p>
          <a:p>
            <a:pPr marL="0" lvl="0" indent="0">
              <a:lnSpc>
                <a:spcPct val="150000"/>
              </a:lnSpc>
              <a:spcBef>
                <a:spcPts val="0"/>
              </a:spcBef>
              <a:spcAft>
                <a:spcPts val="0"/>
              </a:spcAft>
              <a:buNone/>
            </a:pPr>
            <a:r>
              <a:rPr lang="en-US" sz="2400" dirty="0" err="1">
                <a:latin typeface="方正姚体" panose="02010601030101010101" pitchFamily="2" charset="-122"/>
                <a:ea typeface="方正姚体" panose="02010601030101010101" pitchFamily="2" charset="-122"/>
              </a:rPr>
              <a:t>处处闻啼鸟</a:t>
            </a:r>
            <a:endParaRPr sz="2400" dirty="0">
              <a:latin typeface="方正姚体" panose="02010601030101010101" pitchFamily="2" charset="-122"/>
              <a:ea typeface="方正姚体" panose="02010601030101010101" pitchFamily="2" charset="-122"/>
            </a:endParaRPr>
          </a:p>
          <a:p>
            <a:pPr marL="0" lvl="0" indent="0">
              <a:lnSpc>
                <a:spcPct val="150000"/>
              </a:lnSpc>
              <a:spcBef>
                <a:spcPts val="0"/>
              </a:spcBef>
              <a:spcAft>
                <a:spcPts val="0"/>
              </a:spcAft>
              <a:buNone/>
            </a:pPr>
            <a:r>
              <a:rPr lang="en-US" sz="2400" dirty="0" err="1">
                <a:latin typeface="方正姚体" panose="02010601030101010101" pitchFamily="2" charset="-122"/>
                <a:ea typeface="方正姚体" panose="02010601030101010101" pitchFamily="2" charset="-122"/>
              </a:rPr>
              <a:t>夜来风雨声</a:t>
            </a:r>
            <a:endParaRPr sz="2400" dirty="0">
              <a:latin typeface="方正姚体" panose="02010601030101010101" pitchFamily="2" charset="-122"/>
              <a:ea typeface="方正姚体" panose="02010601030101010101" pitchFamily="2" charset="-122"/>
            </a:endParaRPr>
          </a:p>
          <a:p>
            <a:pPr marL="0" lvl="0" indent="0" rtl="0">
              <a:lnSpc>
                <a:spcPct val="150000"/>
              </a:lnSpc>
              <a:spcBef>
                <a:spcPts val="0"/>
              </a:spcBef>
              <a:spcAft>
                <a:spcPts val="0"/>
              </a:spcAft>
              <a:buNone/>
            </a:pPr>
            <a:r>
              <a:rPr lang="en-US" sz="2400" dirty="0" err="1">
                <a:latin typeface="方正姚体" panose="02010601030101010101" pitchFamily="2" charset="-122"/>
                <a:ea typeface="方正姚体" panose="02010601030101010101" pitchFamily="2" charset="-122"/>
              </a:rPr>
              <a:t>花落知多少</a:t>
            </a:r>
            <a:endParaRPr sz="2400" dirty="0">
              <a:latin typeface="方正姚体" panose="02010601030101010101" pitchFamily="2" charset="-122"/>
              <a:ea typeface="方正姚体" panose="02010601030101010101" pitchFamily="2" charset="-122"/>
            </a:endParaRPr>
          </a:p>
        </p:txBody>
      </p:sp>
      <p:sp>
        <p:nvSpPr>
          <p:cNvPr id="20" name="Shape 130"/>
          <p:cNvSpPr txBox="1"/>
          <p:nvPr/>
        </p:nvSpPr>
        <p:spPr>
          <a:xfrm>
            <a:off x="1589596" y="4871661"/>
            <a:ext cx="561365" cy="522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2800" b="1" dirty="0" smtClean="0">
                <a:latin typeface="方正姚体" panose="02010601030101010101" pitchFamily="2" charset="-122"/>
                <a:ea typeface="方正姚体" panose="02010601030101010101" pitchFamily="2" charset="-122"/>
              </a:rPr>
              <a:t>例</a:t>
            </a:r>
            <a:r>
              <a:rPr lang="zh-CN" altLang="en-US" sz="2800" b="1" dirty="0">
                <a:latin typeface="方正姚体" panose="02010601030101010101" pitchFamily="2" charset="-122"/>
                <a:ea typeface="方正姚体" panose="02010601030101010101" pitchFamily="2" charset="-122"/>
              </a:rPr>
              <a:t>：</a:t>
            </a:r>
            <a:endParaRPr sz="2800" b="1" dirty="0">
              <a:latin typeface="方正姚体" panose="02010601030101010101" pitchFamily="2" charset="-122"/>
              <a:ea typeface="方正姚体" panose="02010601030101010101" pitchFamily="2" charset="-122"/>
            </a:endParaRPr>
          </a:p>
        </p:txBody>
      </p:sp>
      <p:pic>
        <p:nvPicPr>
          <p:cNvPr id="21" name="图片 20"/>
          <p:cNvPicPr>
            <a:picLocks noChangeAspect="1"/>
          </p:cNvPicPr>
          <p:nvPr/>
        </p:nvPicPr>
        <p:blipFill>
          <a:blip r:embed="rId2">
            <a:extLst>
              <a:ext uri="{BEBA8EAE-BF5A-486C-A8C5-ECC9F3942E4B}">
                <a14:imgProps xmlns:a14="http://schemas.microsoft.com/office/drawing/2010/main">
                  <a14:imgLayer r:embed="rId3">
                    <a14:imgEffect>
                      <a14:backgroundRemoval t="828" b="100000" l="3000" r="99800"/>
                    </a14:imgEffect>
                  </a14:imgLayer>
                </a14:imgProps>
              </a:ext>
            </a:extLst>
          </a:blip>
          <a:stretch>
            <a:fillRect/>
          </a:stretch>
        </p:blipFill>
        <p:spPr>
          <a:xfrm>
            <a:off x="8016863" y="50989"/>
            <a:ext cx="1018973" cy="1641226"/>
          </a:xfrm>
          <a:prstGeom prst="rect">
            <a:avLst/>
          </a:prstGeom>
        </p:spPr>
      </p:pic>
      <p:pic>
        <p:nvPicPr>
          <p:cNvPr id="23" name="图片 22"/>
          <p:cNvPicPr>
            <a:picLocks noChangeAspect="1"/>
          </p:cNvPicPr>
          <p:nvPr/>
        </p:nvPicPr>
        <p:blipFill>
          <a:blip r:embed="rId4">
            <a:extLst>
              <a:ext uri="{BEBA8EAE-BF5A-486C-A8C5-ECC9F3942E4B}">
                <a14:imgProps xmlns:a14="http://schemas.microsoft.com/office/drawing/2010/main">
                  <a14:imgLayer r:embed="rId5">
                    <a14:imgEffect>
                      <a14:backgroundRemoval t="0" b="100000" l="2768" r="98893"/>
                    </a14:imgEffect>
                  </a14:imgLayer>
                </a14:imgProps>
              </a:ext>
            </a:extLst>
          </a:blip>
          <a:stretch>
            <a:fillRect/>
          </a:stretch>
        </p:blipFill>
        <p:spPr>
          <a:xfrm flipH="1">
            <a:off x="3755916" y="2361202"/>
            <a:ext cx="875934" cy="1288582"/>
          </a:xfrm>
          <a:prstGeom prst="rect">
            <a:avLst/>
          </a:prstGeom>
        </p:spPr>
      </p:pic>
      <p:pic>
        <p:nvPicPr>
          <p:cNvPr id="24" name="图片 23"/>
          <p:cNvPicPr>
            <a:picLocks noChangeAspect="1"/>
          </p:cNvPicPr>
          <p:nvPr/>
        </p:nvPicPr>
        <p:blipFill>
          <a:blip r:embed="rId6">
            <a:extLst>
              <a:ext uri="{BEBA8EAE-BF5A-486C-A8C5-ECC9F3942E4B}">
                <a14:imgProps xmlns:a14="http://schemas.microsoft.com/office/drawing/2010/main">
                  <a14:imgLayer r:embed="rId7">
                    <a14:imgEffect>
                      <a14:backgroundRemoval t="4502" b="98232" l="2303" r="98849"/>
                    </a14:imgEffect>
                  </a14:imgLayer>
                </a14:imgProps>
              </a:ext>
            </a:extLst>
          </a:blip>
          <a:stretch>
            <a:fillRect/>
          </a:stretch>
        </p:blipFill>
        <p:spPr>
          <a:xfrm>
            <a:off x="3574796" y="4172993"/>
            <a:ext cx="1352740" cy="1845184"/>
          </a:xfrm>
          <a:prstGeom prst="rect">
            <a:avLst/>
          </a:prstGeom>
        </p:spPr>
      </p:pic>
      <p:sp>
        <p:nvSpPr>
          <p:cNvPr id="27" name="Shape 122"/>
          <p:cNvSpPr/>
          <p:nvPr/>
        </p:nvSpPr>
        <p:spPr>
          <a:xfrm>
            <a:off x="4972439" y="2693520"/>
            <a:ext cx="963535" cy="623946"/>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r>
              <a:rPr lang="zh-CN" altLang="en-US" dirty="0" smtClean="0">
                <a:latin typeface="方正姚体" panose="02010601030101010101" pitchFamily="2" charset="-122"/>
                <a:ea typeface="方正姚体" panose="02010601030101010101" pitchFamily="2" charset="-122"/>
              </a:rPr>
              <a:t>输出</a:t>
            </a:r>
            <a:endParaRPr dirty="0">
              <a:latin typeface="方正姚体" panose="02010601030101010101" pitchFamily="2" charset="-122"/>
            </a:endParaRPr>
          </a:p>
        </p:txBody>
      </p:sp>
      <p:sp>
        <p:nvSpPr>
          <p:cNvPr id="28" name="Shape 122"/>
          <p:cNvSpPr/>
          <p:nvPr/>
        </p:nvSpPr>
        <p:spPr>
          <a:xfrm>
            <a:off x="2779116" y="4875118"/>
            <a:ext cx="773980" cy="623946"/>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r>
              <a:rPr lang="zh-CN" altLang="en-US" dirty="0" smtClean="0">
                <a:latin typeface="方正姚体" panose="02010601030101010101" pitchFamily="2" charset="-122"/>
                <a:ea typeface="方正姚体" panose="02010601030101010101" pitchFamily="2" charset="-122"/>
              </a:rPr>
              <a:t>输入</a:t>
            </a:r>
            <a:endParaRPr dirty="0">
              <a:latin typeface="方正姚体" panose="02010601030101010101" pitchFamily="2" charset="-122"/>
            </a:endParaRPr>
          </a:p>
        </p:txBody>
      </p:sp>
      <p:sp>
        <p:nvSpPr>
          <p:cNvPr id="29" name="Shape 122"/>
          <p:cNvSpPr/>
          <p:nvPr/>
        </p:nvSpPr>
        <p:spPr>
          <a:xfrm>
            <a:off x="4976931" y="4875253"/>
            <a:ext cx="784857" cy="623946"/>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r>
              <a:rPr lang="zh-CN" altLang="en-US" dirty="0" smtClean="0">
                <a:latin typeface="方正姚体" panose="02010601030101010101" pitchFamily="2" charset="-122"/>
                <a:ea typeface="方正姚体" panose="02010601030101010101" pitchFamily="2" charset="-122"/>
              </a:rPr>
              <a:t>输出</a:t>
            </a:r>
            <a:endParaRPr dirty="0">
              <a:latin typeface="方正姚体" panose="02010601030101010101" pitchFamily="2" charset="-122"/>
            </a:endParaRPr>
          </a:p>
        </p:txBody>
      </p:sp>
      <p:sp>
        <p:nvSpPr>
          <p:cNvPr id="30" name="矩形 29"/>
          <p:cNvSpPr/>
          <p:nvPr/>
        </p:nvSpPr>
        <p:spPr>
          <a:xfrm>
            <a:off x="1268680" y="1124744"/>
            <a:ext cx="6155871" cy="28142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方正姚体" panose="02010601030101010101" pitchFamily="2" charset="-122"/>
              <a:ea typeface="方正姚体" panose="02010601030101010101" pitchFamily="2" charset="-122"/>
            </a:endParaRPr>
          </a:p>
        </p:txBody>
      </p:sp>
    </p:spTree>
    <p:extLst>
      <p:ext uri="{BB962C8B-B14F-4D97-AF65-F5344CB8AC3E}">
        <p14:creationId xmlns:p14="http://schemas.microsoft.com/office/powerpoint/2010/main" val="14739903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114"/>
          <p:cNvSpPr/>
          <p:nvPr/>
        </p:nvSpPr>
        <p:spPr>
          <a:xfrm>
            <a:off x="529160" y="50989"/>
            <a:ext cx="4567417" cy="522000"/>
          </a:xfrm>
          <a:prstGeom prst="rect">
            <a:avLst/>
          </a:prstGeom>
          <a:noFill/>
          <a:ln>
            <a:noFill/>
          </a:ln>
        </p:spPr>
        <p:txBody>
          <a:bodyPr spcFirstLastPara="1" wrap="square" lIns="91425" tIns="45700" rIns="91425" bIns="45700" anchor="t" anchorCtr="0">
            <a:noAutofit/>
          </a:bodyPr>
          <a:lstStyle/>
          <a:p>
            <a:pPr lvl="0"/>
            <a:r>
              <a:rPr lang="zh-CN" altLang="en-US" sz="3600" dirty="0" smtClean="0">
                <a:solidFill>
                  <a:srgbClr val="1E8DD4"/>
                </a:solidFill>
                <a:latin typeface="方正姚体" panose="02010601030101010101" pitchFamily="2" charset="-122"/>
                <a:ea typeface="方正姚体" panose="02010601030101010101" pitchFamily="2" charset="-122"/>
              </a:rPr>
              <a:t>机器“作诗”</a:t>
            </a:r>
            <a:endParaRPr lang="zh-CN" altLang="en-US" dirty="0">
              <a:solidFill>
                <a:srgbClr val="A6A6A6"/>
              </a:solidFill>
              <a:latin typeface="方正姚体" panose="02010601030101010101" pitchFamily="2" charset="-122"/>
              <a:ea typeface="方正姚体" panose="02010601030101010101" pitchFamily="2" charset="-122"/>
              <a:cs typeface="Calibri"/>
              <a:sym typeface="Calibri"/>
            </a:endParaRPr>
          </a:p>
        </p:txBody>
      </p:sp>
      <p:sp>
        <p:nvSpPr>
          <p:cNvPr id="13" name="Shape 115"/>
          <p:cNvSpPr/>
          <p:nvPr/>
        </p:nvSpPr>
        <p:spPr>
          <a:xfrm>
            <a:off x="424543" y="-1"/>
            <a:ext cx="104513" cy="1029875"/>
          </a:xfrm>
          <a:prstGeom prst="rect">
            <a:avLst/>
          </a:prstGeom>
          <a:solidFill>
            <a:srgbClr val="1E8D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14" name="Shape 116"/>
          <p:cNvSpPr/>
          <p:nvPr/>
        </p:nvSpPr>
        <p:spPr>
          <a:xfrm>
            <a:off x="612322" y="670937"/>
            <a:ext cx="92922" cy="358939"/>
          </a:xfrm>
          <a:prstGeom prst="rect">
            <a:avLst/>
          </a:prstGeom>
          <a:solidFill>
            <a:srgbClr val="A6A6A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15" name="Shape 117"/>
          <p:cNvSpPr/>
          <p:nvPr/>
        </p:nvSpPr>
        <p:spPr>
          <a:xfrm>
            <a:off x="705356" y="605874"/>
            <a:ext cx="3308378" cy="400200"/>
          </a:xfrm>
          <a:prstGeom prst="rect">
            <a:avLst/>
          </a:prstGeom>
          <a:noFill/>
          <a:ln>
            <a:noFill/>
          </a:ln>
        </p:spPr>
        <p:txBody>
          <a:bodyPr spcFirstLastPara="1" wrap="square" lIns="91425" tIns="45700" rIns="91425" bIns="45700" anchor="t" anchorCtr="0">
            <a:noAutofit/>
          </a:bodyPr>
          <a:lstStyle/>
          <a:p>
            <a:pPr lvl="0"/>
            <a:r>
              <a:rPr lang="zh-CN" altLang="en-US" sz="2400" dirty="0">
                <a:solidFill>
                  <a:srgbClr val="7F7F7F"/>
                </a:solidFill>
                <a:latin typeface="方正姚体" panose="02010601030101010101" pitchFamily="2" charset="-122"/>
                <a:ea typeface="方正姚体" panose="02010601030101010101" pitchFamily="2" charset="-122"/>
                <a:cs typeface="Calibri"/>
                <a:sym typeface="Calibri"/>
              </a:rPr>
              <a:t>总结</a:t>
            </a:r>
          </a:p>
        </p:txBody>
      </p:sp>
      <p:pic>
        <p:nvPicPr>
          <p:cNvPr id="16" name="图片 15"/>
          <p:cNvPicPr>
            <a:picLocks noChangeAspect="1"/>
          </p:cNvPicPr>
          <p:nvPr/>
        </p:nvPicPr>
        <p:blipFill>
          <a:blip r:embed="rId3">
            <a:extLst>
              <a:ext uri="{BEBA8EAE-BF5A-486C-A8C5-ECC9F3942E4B}">
                <a14:imgProps xmlns:a14="http://schemas.microsoft.com/office/drawing/2010/main">
                  <a14:imgLayer r:embed="rId4">
                    <a14:imgEffect>
                      <a14:backgroundRemoval t="828" b="100000" l="3000" r="99800"/>
                    </a14:imgEffect>
                  </a14:imgLayer>
                </a14:imgProps>
              </a:ext>
            </a:extLst>
          </a:blip>
          <a:stretch>
            <a:fillRect/>
          </a:stretch>
        </p:blipFill>
        <p:spPr>
          <a:xfrm>
            <a:off x="8045739" y="65281"/>
            <a:ext cx="1018973" cy="1641226"/>
          </a:xfrm>
          <a:prstGeom prst="rect">
            <a:avLst/>
          </a:prstGeom>
        </p:spPr>
      </p:pic>
      <p:sp>
        <p:nvSpPr>
          <p:cNvPr id="7" name="Text Placeholder 2">
            <a:extLst>
              <a:ext uri="{FF2B5EF4-FFF2-40B4-BE49-F238E27FC236}">
                <a16:creationId xmlns:a16="http://schemas.microsoft.com/office/drawing/2014/main" xmlns="" id="{EF2055BA-8232-F44C-802B-60E762F5F430}"/>
              </a:ext>
            </a:extLst>
          </p:cNvPr>
          <p:cNvSpPr txBox="1">
            <a:spLocks/>
          </p:cNvSpPr>
          <p:nvPr/>
        </p:nvSpPr>
        <p:spPr>
          <a:xfrm>
            <a:off x="424543" y="1102498"/>
            <a:ext cx="6873813" cy="361353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95300" indent="-342900">
              <a:lnSpc>
                <a:spcPct val="170000"/>
              </a:lnSpc>
              <a:buSzPts val="2400"/>
              <a:buFont typeface="Wingdings" panose="05000000000000000000" pitchFamily="2" charset="2"/>
              <a:buChar char="Ø"/>
            </a:pPr>
            <a:r>
              <a:rPr lang="zh-CN" altLang="en-US" sz="2400" b="1" dirty="0" smtClean="0">
                <a:latin typeface="方正姚体" panose="02010601030101010101" pitchFamily="2" charset="-122"/>
                <a:ea typeface="方正姚体" panose="02010601030101010101" pitchFamily="2" charset="-122"/>
              </a:rPr>
              <a:t>机器“作诗”：</a:t>
            </a:r>
            <a:endParaRPr lang="en-US" altLang="zh-CN" sz="2400" b="1" dirty="0" smtClean="0">
              <a:latin typeface="方正姚体" panose="02010601030101010101" pitchFamily="2" charset="-122"/>
              <a:ea typeface="方正姚体" panose="02010601030101010101" pitchFamily="2" charset="-122"/>
            </a:endParaRPr>
          </a:p>
          <a:p>
            <a:pPr lvl="1">
              <a:lnSpc>
                <a:spcPct val="170000"/>
              </a:lnSpc>
            </a:pPr>
            <a:r>
              <a:rPr lang="zh-CN" altLang="en-US" dirty="0" smtClean="0">
                <a:latin typeface="方正姚体" panose="02010601030101010101" pitchFamily="2" charset="-122"/>
                <a:ea typeface="方正姚体" panose="02010601030101010101" pitchFamily="2" charset="-122"/>
              </a:rPr>
              <a:t>基于</a:t>
            </a:r>
            <a:r>
              <a:rPr lang="zh-CN" altLang="en-US" b="1" dirty="0" smtClean="0">
                <a:latin typeface="方正姚体" panose="02010601030101010101" pitchFamily="2" charset="-122"/>
                <a:ea typeface="方正姚体" panose="02010601030101010101" pitchFamily="2" charset="-122"/>
              </a:rPr>
              <a:t>深度学习</a:t>
            </a:r>
            <a:r>
              <a:rPr lang="zh-CN" altLang="en-US" dirty="0" smtClean="0">
                <a:latin typeface="方正姚体" panose="02010601030101010101" pitchFamily="2" charset="-122"/>
                <a:ea typeface="方正姚体" panose="02010601030101010101" pitchFamily="2" charset="-122"/>
              </a:rPr>
              <a:t>的模型结构已经能</a:t>
            </a:r>
            <a:r>
              <a:rPr lang="zh-CN" altLang="en-US" b="1" dirty="0" smtClean="0">
                <a:latin typeface="方正姚体" panose="02010601030101010101" pitchFamily="2" charset="-122"/>
                <a:ea typeface="方正姚体" panose="02010601030101010101" pitchFamily="2" charset="-122"/>
              </a:rPr>
              <a:t>达到不错的效果</a:t>
            </a:r>
            <a:r>
              <a:rPr lang="zh-CN" altLang="en-US" dirty="0" smtClean="0">
                <a:latin typeface="方正姚体" panose="02010601030101010101" pitchFamily="2" charset="-122"/>
                <a:ea typeface="方正姚体" panose="02010601030101010101" pitchFamily="2" charset="-122"/>
              </a:rPr>
              <a:t>；</a:t>
            </a:r>
            <a:endParaRPr lang="en-US" altLang="zh-CN" dirty="0" smtClean="0">
              <a:latin typeface="方正姚体" panose="02010601030101010101" pitchFamily="2" charset="-122"/>
              <a:ea typeface="方正姚体" panose="02010601030101010101" pitchFamily="2" charset="-122"/>
            </a:endParaRPr>
          </a:p>
          <a:p>
            <a:pPr lvl="1">
              <a:lnSpc>
                <a:spcPct val="170000"/>
              </a:lnSpc>
            </a:pPr>
            <a:r>
              <a:rPr lang="zh-CN" altLang="en-US" dirty="0" smtClean="0">
                <a:latin typeface="方正姚体" panose="02010601030101010101" pitchFamily="2" charset="-122"/>
                <a:ea typeface="方正姚体" panose="02010601030101010101" pitchFamily="2" charset="-122"/>
              </a:rPr>
              <a:t>仍存在</a:t>
            </a:r>
            <a:r>
              <a:rPr lang="zh-CN" altLang="en-US" b="1" dirty="0" smtClean="0">
                <a:latin typeface="方正姚体" panose="02010601030101010101" pitchFamily="2" charset="-122"/>
                <a:ea typeface="方正姚体" panose="02010601030101010101" pitchFamily="2" charset="-122"/>
              </a:rPr>
              <a:t>思想空洞</a:t>
            </a:r>
            <a:r>
              <a:rPr lang="zh-CN" altLang="en-US" dirty="0" smtClean="0">
                <a:latin typeface="方正姚体" panose="02010601030101010101" pitchFamily="2" charset="-122"/>
                <a:ea typeface="方正姚体" panose="02010601030101010101" pitchFamily="2" charset="-122"/>
              </a:rPr>
              <a:t>等问题；</a:t>
            </a:r>
            <a:endParaRPr lang="en-US" altLang="zh-CN" dirty="0" smtClean="0">
              <a:latin typeface="方正姚体" panose="02010601030101010101" pitchFamily="2" charset="-122"/>
              <a:ea typeface="方正姚体" panose="02010601030101010101" pitchFamily="2" charset="-122"/>
            </a:endParaRPr>
          </a:p>
          <a:p>
            <a:pPr lvl="1">
              <a:lnSpc>
                <a:spcPct val="170000"/>
              </a:lnSpc>
            </a:pPr>
            <a:r>
              <a:rPr lang="zh-CN" altLang="en-US" dirty="0" smtClean="0">
                <a:latin typeface="方正姚体" panose="02010601030101010101" pitchFamily="2" charset="-122"/>
                <a:ea typeface="方正姚体" panose="02010601030101010101" pitchFamily="2" charset="-122"/>
              </a:rPr>
              <a:t>如何让机器像人一样“</a:t>
            </a:r>
            <a:r>
              <a:rPr lang="zh-CN" altLang="en-US" b="1" dirty="0" smtClean="0">
                <a:solidFill>
                  <a:srgbClr val="FF0000"/>
                </a:solidFill>
                <a:latin typeface="方正姚体" panose="02010601030101010101" pitchFamily="2" charset="-122"/>
                <a:ea typeface="方正姚体" panose="02010601030101010101" pitchFamily="2" charset="-122"/>
              </a:rPr>
              <a:t>寓情于诗</a:t>
            </a:r>
            <a:r>
              <a:rPr lang="zh-CN" altLang="en-US" dirty="0" smtClean="0">
                <a:latin typeface="方正姚体" panose="02010601030101010101" pitchFamily="2" charset="-122"/>
                <a:ea typeface="方正姚体" panose="02010601030101010101" pitchFamily="2" charset="-122"/>
              </a:rPr>
              <a:t>”，写出有意境且有思想的诗词，还需要自然语言处理的学者们不断地尝试和努力。</a:t>
            </a:r>
            <a:endParaRPr lang="en-US" altLang="zh-CN" dirty="0" smtClean="0">
              <a:latin typeface="方正姚体" panose="02010601030101010101" pitchFamily="2" charset="-122"/>
              <a:ea typeface="方正姚体" panose="02010601030101010101" pitchFamily="2" charset="-122"/>
            </a:endParaRPr>
          </a:p>
          <a:p>
            <a:pPr marL="533400" lvl="1" indent="0">
              <a:buFont typeface="Arial" panose="020B0604020202020204" pitchFamily="34" charset="0"/>
              <a:buNone/>
            </a:pPr>
            <a:r>
              <a:rPr lang="en-US" altLang="zh-CN" dirty="0" smtClean="0">
                <a:latin typeface="方正姚体" panose="02010601030101010101" pitchFamily="2" charset="-122"/>
                <a:ea typeface="方正姚体" panose="02010601030101010101" pitchFamily="2" charset="-122"/>
              </a:rPr>
              <a:t>	</a:t>
            </a:r>
            <a:endParaRPr lang="en-US" dirty="0">
              <a:latin typeface="+mj-ea"/>
              <a:ea typeface="+mj-ea"/>
            </a:endParaRPr>
          </a:p>
        </p:txBody>
      </p:sp>
      <p:pic>
        <p:nvPicPr>
          <p:cNvPr id="8" name="Shape 127"/>
          <p:cNvPicPr preferRelativeResize="0"/>
          <p:nvPr/>
        </p:nvPicPr>
        <p:blipFill rotWithShape="1">
          <a:blip r:embed="rId5">
            <a:alphaModFix/>
          </a:blip>
          <a:srcRect/>
          <a:stretch/>
        </p:blipFill>
        <p:spPr>
          <a:xfrm>
            <a:off x="1596395" y="4812457"/>
            <a:ext cx="1267005" cy="1686457"/>
          </a:xfrm>
          <a:prstGeom prst="rect">
            <a:avLst/>
          </a:prstGeom>
          <a:noFill/>
          <a:ln>
            <a:noFill/>
          </a:ln>
        </p:spPr>
      </p:pic>
      <p:pic>
        <p:nvPicPr>
          <p:cNvPr id="10" name="Picture 4" descr="https://gss0.bdstatic.com/-4o3dSag_xI4khGkpoWK1HF6hhy/baike/c0%3Dbaike150%2C5%2C5%2C150%2C50/sign=8a387f96087b020818c437b303b099b6/bf096b63f6246b60e80de547e9f81a4c510fa286.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392201" y="3646213"/>
            <a:ext cx="1608047" cy="3138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670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14"/>
          <p:cNvSpPr/>
          <p:nvPr/>
        </p:nvSpPr>
        <p:spPr>
          <a:xfrm>
            <a:off x="529160" y="50988"/>
            <a:ext cx="3178744" cy="11457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600" dirty="0" err="1">
                <a:solidFill>
                  <a:srgbClr val="0070C0"/>
                </a:solidFill>
                <a:latin typeface="方正姚体" panose="02010601030101010101" pitchFamily="2" charset="-122"/>
                <a:ea typeface="方正姚体" panose="02010601030101010101" pitchFamily="2" charset="-122"/>
              </a:rPr>
              <a:t>机器“作诗</a:t>
            </a:r>
            <a:r>
              <a:rPr lang="en-US" sz="3600" dirty="0">
                <a:solidFill>
                  <a:srgbClr val="0070C0"/>
                </a:solidFill>
                <a:latin typeface="方正姚体" panose="02010601030101010101" pitchFamily="2" charset="-122"/>
                <a:ea typeface="方正姚体" panose="02010601030101010101" pitchFamily="2" charset="-122"/>
              </a:rPr>
              <a:t>”</a:t>
            </a:r>
            <a:endParaRPr sz="3600" dirty="0">
              <a:solidFill>
                <a:srgbClr val="0070C0"/>
              </a:solidFill>
              <a:latin typeface="方正姚体" panose="02010601030101010101" pitchFamily="2" charset="-122"/>
              <a:ea typeface="方正姚体" panose="02010601030101010101" pitchFamily="2" charset="-122"/>
              <a:cs typeface="Calibri"/>
              <a:sym typeface="Calibri"/>
            </a:endParaRPr>
          </a:p>
        </p:txBody>
      </p:sp>
      <p:sp>
        <p:nvSpPr>
          <p:cNvPr id="5" name="Shape 115"/>
          <p:cNvSpPr/>
          <p:nvPr/>
        </p:nvSpPr>
        <p:spPr>
          <a:xfrm>
            <a:off x="424543" y="-1"/>
            <a:ext cx="104513" cy="1029875"/>
          </a:xfrm>
          <a:prstGeom prst="rect">
            <a:avLst/>
          </a:prstGeom>
          <a:solidFill>
            <a:srgbClr val="1E8D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6" name="Shape 116"/>
          <p:cNvSpPr/>
          <p:nvPr/>
        </p:nvSpPr>
        <p:spPr>
          <a:xfrm>
            <a:off x="612322" y="670937"/>
            <a:ext cx="92922" cy="358939"/>
          </a:xfrm>
          <a:prstGeom prst="rect">
            <a:avLst/>
          </a:prstGeom>
          <a:solidFill>
            <a:srgbClr val="A6A6A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8" name="Shape 141"/>
          <p:cNvSpPr txBox="1"/>
          <p:nvPr/>
        </p:nvSpPr>
        <p:spPr>
          <a:xfrm>
            <a:off x="529055" y="1388875"/>
            <a:ext cx="5780250" cy="3366005"/>
          </a:xfrm>
          <a:prstGeom prst="rect">
            <a:avLst/>
          </a:prstGeom>
          <a:noFill/>
          <a:ln>
            <a:noFill/>
          </a:ln>
        </p:spPr>
        <p:txBody>
          <a:bodyPr spcFirstLastPara="1" wrap="square" lIns="91425" tIns="45700" rIns="91425" bIns="45700" anchor="t" anchorCtr="0">
            <a:noAutofit/>
          </a:bodyPr>
          <a:lstStyle/>
          <a:p>
            <a:pPr marL="457200" marR="0" lvl="0" indent="-457200" algn="l" rtl="0">
              <a:lnSpc>
                <a:spcPct val="150000"/>
              </a:lnSpc>
              <a:spcBef>
                <a:spcPts val="0"/>
              </a:spcBef>
              <a:spcAft>
                <a:spcPts val="0"/>
              </a:spcAft>
              <a:buClr>
                <a:schemeClr val="dk1"/>
              </a:buClr>
              <a:buSzPts val="2400"/>
              <a:buFont typeface="Wingdings" panose="05000000000000000000" pitchFamily="2" charset="2"/>
              <a:buChar char="Ø"/>
            </a:pPr>
            <a:r>
              <a:rPr lang="zh-CN" altLang="en-US" sz="2400" b="1" dirty="0" smtClean="0">
                <a:solidFill>
                  <a:schemeClr val="dk1"/>
                </a:solidFill>
                <a:latin typeface="方正姚体" panose="02010601030101010101" pitchFamily="2" charset="-122"/>
                <a:ea typeface="方正姚体" panose="02010601030101010101" pitchFamily="2" charset="-122"/>
              </a:rPr>
              <a:t>现有的</a:t>
            </a:r>
            <a:r>
              <a:rPr lang="en-US" sz="2400" b="1" dirty="0" err="1" smtClean="0">
                <a:solidFill>
                  <a:schemeClr val="dk1"/>
                </a:solidFill>
                <a:latin typeface="方正姚体" panose="02010601030101010101" pitchFamily="2" charset="-122"/>
                <a:ea typeface="方正姚体" panose="02010601030101010101" pitchFamily="2" charset="-122"/>
              </a:rPr>
              <a:t>机器</a:t>
            </a:r>
            <a:r>
              <a:rPr lang="en-US" sz="2400" b="1" dirty="0" err="1">
                <a:solidFill>
                  <a:schemeClr val="dk1"/>
                </a:solidFill>
                <a:latin typeface="方正姚体" panose="02010601030101010101" pitchFamily="2" charset="-122"/>
                <a:ea typeface="方正姚体" panose="02010601030101010101" pitchFamily="2" charset="-122"/>
              </a:rPr>
              <a:t>“作诗</a:t>
            </a:r>
            <a:r>
              <a:rPr lang="en-US" sz="2400" b="1" dirty="0" err="1" smtClean="0">
                <a:solidFill>
                  <a:schemeClr val="dk1"/>
                </a:solidFill>
                <a:latin typeface="方正姚体" panose="02010601030101010101" pitchFamily="2" charset="-122"/>
                <a:ea typeface="方正姚体" panose="02010601030101010101" pitchFamily="2" charset="-122"/>
              </a:rPr>
              <a:t>”系统</a:t>
            </a:r>
            <a:r>
              <a:rPr lang="en-US" sz="2400" b="1" dirty="0">
                <a:solidFill>
                  <a:schemeClr val="dk1"/>
                </a:solidFill>
                <a:latin typeface="方正姚体" panose="02010601030101010101" pitchFamily="2" charset="-122"/>
                <a:ea typeface="方正姚体" panose="02010601030101010101" pitchFamily="2" charset="-122"/>
              </a:rPr>
              <a:t>：</a:t>
            </a:r>
            <a:endParaRPr sz="2400" b="1" dirty="0">
              <a:solidFill>
                <a:schemeClr val="dk1"/>
              </a:solidFill>
              <a:latin typeface="方正姚体" panose="02010601030101010101" pitchFamily="2" charset="-122"/>
              <a:ea typeface="方正姚体" panose="02010601030101010101" pitchFamily="2" charset="-122"/>
            </a:endParaRPr>
          </a:p>
          <a:p>
            <a:pPr marL="914400" lvl="1" indent="-381000" rtl="0">
              <a:lnSpc>
                <a:spcPct val="150000"/>
              </a:lnSpc>
              <a:spcBef>
                <a:spcPts val="0"/>
              </a:spcBef>
              <a:spcAft>
                <a:spcPts val="0"/>
              </a:spcAft>
              <a:buClr>
                <a:schemeClr val="dk1"/>
              </a:buClr>
              <a:buSzPts val="2400"/>
              <a:buFont typeface="Arial" panose="020B0604020202020204" pitchFamily="34" charset="0"/>
              <a:buChar char="•"/>
            </a:pPr>
            <a:r>
              <a:rPr lang="en-US" sz="2400" dirty="0">
                <a:solidFill>
                  <a:schemeClr val="dk1"/>
                </a:solidFill>
                <a:latin typeface="方正姚体" panose="02010601030101010101" pitchFamily="2" charset="-122"/>
                <a:ea typeface="方正姚体" panose="02010601030101010101" pitchFamily="2" charset="-122"/>
              </a:rPr>
              <a:t>“</a:t>
            </a:r>
            <a:r>
              <a:rPr lang="en-US" sz="2400" dirty="0" err="1">
                <a:solidFill>
                  <a:schemeClr val="dk1"/>
                </a:solidFill>
                <a:latin typeface="方正姚体" panose="02010601030101010101" pitchFamily="2" charset="-122"/>
                <a:ea typeface="方正姚体" panose="02010601030101010101" pitchFamily="2" charset="-122"/>
              </a:rPr>
              <a:t>九哥”作诗机</a:t>
            </a:r>
            <a:endParaRPr sz="2400" dirty="0">
              <a:solidFill>
                <a:schemeClr val="dk1"/>
              </a:solidFill>
              <a:latin typeface="方正姚体" panose="02010601030101010101" pitchFamily="2" charset="-122"/>
              <a:ea typeface="方正姚体" panose="02010601030101010101" pitchFamily="2" charset="-122"/>
            </a:endParaRPr>
          </a:p>
          <a:p>
            <a:pPr marL="914400" lvl="1" indent="-381000" rtl="0">
              <a:lnSpc>
                <a:spcPct val="150000"/>
              </a:lnSpc>
              <a:spcBef>
                <a:spcPts val="0"/>
              </a:spcBef>
              <a:spcAft>
                <a:spcPts val="0"/>
              </a:spcAft>
              <a:buClr>
                <a:schemeClr val="dk1"/>
              </a:buClr>
              <a:buSzPts val="2400"/>
              <a:buFont typeface="Arial" panose="020B0604020202020204" pitchFamily="34" charset="0"/>
              <a:buChar char="•"/>
            </a:pPr>
            <a:r>
              <a:rPr lang="en-US" sz="2400" dirty="0" smtClean="0">
                <a:solidFill>
                  <a:schemeClr val="dk1"/>
                </a:solidFill>
                <a:latin typeface="方正姚体" panose="02010601030101010101" pitchFamily="2" charset="-122"/>
                <a:ea typeface="方正姚体" panose="02010601030101010101" pitchFamily="2" charset="-122"/>
              </a:rPr>
              <a:t> </a:t>
            </a:r>
            <a:r>
              <a:rPr lang="en-US" sz="2400" dirty="0" err="1" smtClean="0">
                <a:solidFill>
                  <a:schemeClr val="dk1"/>
                </a:solidFill>
                <a:latin typeface="方正姚体" panose="02010601030101010101" pitchFamily="2" charset="-122"/>
                <a:ea typeface="方正姚体" panose="02010601030101010101" pitchFamily="2" charset="-122"/>
              </a:rPr>
              <a:t>微软律诗绝句</a:t>
            </a:r>
            <a:endParaRPr sz="2400" dirty="0">
              <a:solidFill>
                <a:schemeClr val="dk1"/>
              </a:solidFill>
              <a:latin typeface="方正姚体" panose="02010601030101010101" pitchFamily="2" charset="-122"/>
              <a:ea typeface="方正姚体" panose="02010601030101010101" pitchFamily="2" charset="-122"/>
            </a:endParaRPr>
          </a:p>
          <a:p>
            <a:pPr marL="914400" lvl="1" indent="-381000" rtl="0">
              <a:lnSpc>
                <a:spcPct val="150000"/>
              </a:lnSpc>
              <a:spcBef>
                <a:spcPts val="0"/>
              </a:spcBef>
              <a:spcAft>
                <a:spcPts val="0"/>
              </a:spcAft>
              <a:buClr>
                <a:schemeClr val="dk1"/>
              </a:buClr>
              <a:buSzPts val="2400"/>
              <a:buFont typeface="Arial" panose="020B0604020202020204" pitchFamily="34" charset="0"/>
              <a:buChar char="•"/>
            </a:pPr>
            <a:r>
              <a:rPr lang="en-US" sz="2400" dirty="0">
                <a:solidFill>
                  <a:schemeClr val="dk1"/>
                </a:solidFill>
                <a:latin typeface="方正姚体" panose="02010601030101010101" pitchFamily="2" charset="-122"/>
                <a:ea typeface="方正姚体" panose="02010601030101010101" pitchFamily="2" charset="-122"/>
              </a:rPr>
              <a:t>“编诗姬”</a:t>
            </a:r>
          </a:p>
          <a:p>
            <a:pPr marL="914400" lvl="1" indent="-381000" rtl="0">
              <a:lnSpc>
                <a:spcPct val="150000"/>
              </a:lnSpc>
              <a:spcBef>
                <a:spcPts val="0"/>
              </a:spcBef>
              <a:spcAft>
                <a:spcPts val="0"/>
              </a:spcAft>
              <a:buClr>
                <a:schemeClr val="dk1"/>
              </a:buClr>
              <a:buSzPts val="2400"/>
              <a:buFont typeface="Arial" panose="020B0604020202020204" pitchFamily="34" charset="0"/>
              <a:buChar char="•"/>
            </a:pPr>
            <a:r>
              <a:rPr lang="en-US" sz="2400" b="1" dirty="0">
                <a:solidFill>
                  <a:schemeClr val="dk1"/>
                </a:solidFill>
                <a:latin typeface="方正姚体" panose="02010601030101010101" pitchFamily="2" charset="-122"/>
                <a:ea typeface="方正姚体" panose="02010601030101010101" pitchFamily="2" charset="-122"/>
              </a:rPr>
              <a:t>“</a:t>
            </a:r>
            <a:r>
              <a:rPr lang="en-US" sz="2400" b="1" dirty="0" err="1">
                <a:solidFill>
                  <a:schemeClr val="dk1"/>
                </a:solidFill>
                <a:latin typeface="方正姚体" panose="02010601030101010101" pitchFamily="2" charset="-122"/>
                <a:ea typeface="方正姚体" panose="02010601030101010101" pitchFamily="2" charset="-122"/>
              </a:rPr>
              <a:t>薇薇”作诗机</a:t>
            </a:r>
            <a:endParaRPr lang="en-US" sz="2400" b="1" dirty="0">
              <a:solidFill>
                <a:schemeClr val="dk1"/>
              </a:solidFill>
              <a:latin typeface="方正姚体" panose="02010601030101010101" pitchFamily="2" charset="-122"/>
              <a:ea typeface="方正姚体" panose="02010601030101010101" pitchFamily="2" charset="-122"/>
            </a:endParaRPr>
          </a:p>
          <a:p>
            <a:pPr marL="914400" lvl="1" indent="-381000" rtl="0">
              <a:lnSpc>
                <a:spcPct val="150000"/>
              </a:lnSpc>
              <a:spcBef>
                <a:spcPts val="0"/>
              </a:spcBef>
              <a:spcAft>
                <a:spcPts val="0"/>
              </a:spcAft>
              <a:buClr>
                <a:schemeClr val="dk1"/>
              </a:buClr>
              <a:buSzPts val="2400"/>
              <a:buFont typeface="Arial" panose="020B0604020202020204" pitchFamily="34" charset="0"/>
              <a:buChar char="•"/>
            </a:pPr>
            <a:r>
              <a:rPr lang="en-US" sz="2400" b="1" dirty="0" smtClean="0">
                <a:solidFill>
                  <a:schemeClr val="dk1"/>
                </a:solidFill>
                <a:latin typeface="方正姚体" panose="02010601030101010101" pitchFamily="2" charset="-122"/>
                <a:ea typeface="方正姚体" panose="02010601030101010101" pitchFamily="2" charset="-122"/>
              </a:rPr>
              <a:t> ……</a:t>
            </a:r>
            <a:endParaRPr sz="2400" dirty="0">
              <a:solidFill>
                <a:schemeClr val="dk1"/>
              </a:solidFill>
              <a:latin typeface="方正姚体" panose="02010601030101010101" pitchFamily="2" charset="-122"/>
              <a:ea typeface="方正姚体" panose="02010601030101010101" pitchFamily="2" charset="-122"/>
            </a:endParaRPr>
          </a:p>
          <a:p>
            <a:pPr lvl="0" rtl="0">
              <a:spcBef>
                <a:spcPts val="0"/>
              </a:spcBef>
              <a:spcAft>
                <a:spcPts val="0"/>
              </a:spcAft>
              <a:buClr>
                <a:schemeClr val="dk1"/>
              </a:buClr>
              <a:buSzPts val="2400"/>
            </a:pPr>
            <a:r>
              <a:rPr lang="en-US" sz="2200" dirty="0">
                <a:latin typeface="方正姚体" panose="02010601030101010101" pitchFamily="2" charset="-122"/>
              </a:rPr>
              <a:t>	</a:t>
            </a:r>
            <a:endParaRPr sz="2200" dirty="0">
              <a:latin typeface="方正姚体" panose="02010601030101010101" pitchFamily="2" charset="-122"/>
            </a:endParaRPr>
          </a:p>
          <a:p>
            <a:pPr marL="0" marR="0" lvl="0" indent="0" algn="l" rtl="0">
              <a:spcBef>
                <a:spcPts val="0"/>
              </a:spcBef>
              <a:spcAft>
                <a:spcPts val="0"/>
              </a:spcAft>
              <a:buNone/>
            </a:pPr>
            <a:endParaRPr sz="2400" dirty="0">
              <a:latin typeface="方正姚体" panose="02010601030101010101" pitchFamily="2" charset="-122"/>
            </a:endParaRPr>
          </a:p>
          <a:p>
            <a:pPr marL="342900" marR="0" lvl="0" indent="-190500" algn="l" rtl="0">
              <a:spcBef>
                <a:spcPts val="0"/>
              </a:spcBef>
              <a:spcAft>
                <a:spcPts val="0"/>
              </a:spcAft>
              <a:buClr>
                <a:schemeClr val="dk1"/>
              </a:buClr>
              <a:buSzPts val="2400"/>
              <a:buFont typeface="Arial"/>
              <a:buNone/>
            </a:pPr>
            <a:endParaRPr sz="2400" b="1" dirty="0">
              <a:solidFill>
                <a:srgbClr val="1E8DD4"/>
              </a:solidFill>
              <a:latin typeface="方正姚体" panose="02010601030101010101" pitchFamily="2" charset="-122"/>
              <a:ea typeface="方正姚体" panose="02010601030101010101" pitchFamily="2" charset="-122"/>
              <a:cs typeface="Calibri"/>
              <a:sym typeface="Calibri"/>
            </a:endParaRPr>
          </a:p>
          <a:p>
            <a:pPr marL="342900" marR="0" lvl="0" indent="-190500" algn="l" rtl="0">
              <a:spcBef>
                <a:spcPts val="0"/>
              </a:spcBef>
              <a:spcAft>
                <a:spcPts val="0"/>
              </a:spcAft>
              <a:buClr>
                <a:schemeClr val="dk1"/>
              </a:buClr>
              <a:buSzPts val="2400"/>
              <a:buFont typeface="Arial"/>
              <a:buNone/>
            </a:pPr>
            <a:endParaRPr sz="2400" b="1" dirty="0">
              <a:solidFill>
                <a:srgbClr val="1E8DD4"/>
              </a:solidFill>
              <a:latin typeface="方正姚体" panose="02010601030101010101" pitchFamily="2" charset="-122"/>
              <a:ea typeface="方正姚体" panose="02010601030101010101" pitchFamily="2" charset="-122"/>
              <a:cs typeface="Calibri"/>
              <a:sym typeface="Calibri"/>
            </a:endParaRPr>
          </a:p>
          <a:p>
            <a:pPr marL="800100" marR="0" lvl="1" indent="-190500" algn="l" rtl="0">
              <a:spcBef>
                <a:spcPts val="0"/>
              </a:spcBef>
              <a:spcAft>
                <a:spcPts val="0"/>
              </a:spcAft>
              <a:buClr>
                <a:schemeClr val="dk1"/>
              </a:buClr>
              <a:buSzPts val="2400"/>
              <a:buFont typeface="Arial"/>
              <a:buNone/>
            </a:pPr>
            <a:endParaRPr sz="2400" b="0" i="0" u="none" strike="noStrike" cap="none" dirty="0">
              <a:solidFill>
                <a:srgbClr val="1E8DD4"/>
              </a:solidFill>
              <a:latin typeface="方正姚体" panose="02010601030101010101" pitchFamily="2" charset="-122"/>
              <a:ea typeface="方正姚体" panose="02010601030101010101" pitchFamily="2" charset="-122"/>
              <a:cs typeface="Calibri"/>
              <a:sym typeface="Calibri"/>
            </a:endParaRPr>
          </a:p>
        </p:txBody>
      </p:sp>
      <p:pic>
        <p:nvPicPr>
          <p:cNvPr id="9" name="Shape 143"/>
          <p:cNvPicPr preferRelativeResize="0"/>
          <p:nvPr/>
        </p:nvPicPr>
        <p:blipFill>
          <a:blip r:embed="rId3">
            <a:alphaModFix/>
          </a:blip>
          <a:stretch>
            <a:fillRect/>
          </a:stretch>
        </p:blipFill>
        <p:spPr>
          <a:xfrm>
            <a:off x="4185307" y="311989"/>
            <a:ext cx="4130921" cy="3440992"/>
          </a:xfrm>
          <a:prstGeom prst="rect">
            <a:avLst/>
          </a:prstGeom>
          <a:noFill/>
          <a:ln>
            <a:noFill/>
          </a:ln>
        </p:spPr>
      </p:pic>
      <p:pic>
        <p:nvPicPr>
          <p:cNvPr id="10" name="Shape 142"/>
          <p:cNvPicPr preferRelativeResize="0"/>
          <p:nvPr/>
        </p:nvPicPr>
        <p:blipFill>
          <a:blip r:embed="rId4">
            <a:alphaModFix/>
          </a:blip>
          <a:stretch>
            <a:fillRect/>
          </a:stretch>
        </p:blipFill>
        <p:spPr>
          <a:xfrm>
            <a:off x="4185307" y="3798367"/>
            <a:ext cx="1968038" cy="2678623"/>
          </a:xfrm>
          <a:prstGeom prst="rect">
            <a:avLst/>
          </a:prstGeom>
          <a:noFill/>
          <a:ln>
            <a:noFill/>
          </a:ln>
        </p:spPr>
      </p:pic>
      <p:pic>
        <p:nvPicPr>
          <p:cNvPr id="11" name="Shape 144"/>
          <p:cNvPicPr preferRelativeResize="0"/>
          <p:nvPr/>
        </p:nvPicPr>
        <p:blipFill rotWithShape="1">
          <a:blip r:embed="rId5">
            <a:alphaModFix/>
          </a:blip>
          <a:srcRect t="33076" b="15095"/>
          <a:stretch/>
        </p:blipFill>
        <p:spPr>
          <a:xfrm>
            <a:off x="6250767" y="3803970"/>
            <a:ext cx="2180177" cy="2673222"/>
          </a:xfrm>
          <a:prstGeom prst="rect">
            <a:avLst/>
          </a:prstGeom>
          <a:noFill/>
          <a:ln>
            <a:noFill/>
          </a:ln>
        </p:spPr>
      </p:pic>
      <p:pic>
        <p:nvPicPr>
          <p:cNvPr id="12" name="图片 11"/>
          <p:cNvPicPr>
            <a:picLocks noChangeAspect="1"/>
          </p:cNvPicPr>
          <p:nvPr/>
        </p:nvPicPr>
        <p:blipFill>
          <a:blip r:embed="rId6"/>
          <a:stretch>
            <a:fillRect/>
          </a:stretch>
        </p:blipFill>
        <p:spPr>
          <a:xfrm>
            <a:off x="1214878" y="5113878"/>
            <a:ext cx="1554383" cy="1295670"/>
          </a:xfrm>
          <a:prstGeom prst="rect">
            <a:avLst/>
          </a:prstGeom>
        </p:spPr>
      </p:pic>
      <p:sp>
        <p:nvSpPr>
          <p:cNvPr id="13" name="椭圆形标注 12"/>
          <p:cNvSpPr/>
          <p:nvPr/>
        </p:nvSpPr>
        <p:spPr>
          <a:xfrm>
            <a:off x="2303032" y="4810682"/>
            <a:ext cx="1068404" cy="606393"/>
          </a:xfrm>
          <a:prstGeom prst="wedgeEllipseCallou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solidFill>
                  <a:sysClr val="windowText" lastClr="000000"/>
                </a:solidFill>
                <a:latin typeface="方正姚体" panose="02010601030101010101" pitchFamily="2" charset="-122"/>
                <a:ea typeface="方正姚体" panose="02010601030101010101" pitchFamily="2" charset="-122"/>
              </a:rPr>
              <a:t>So easy!</a:t>
            </a:r>
            <a:endParaRPr lang="zh-CN" altLang="en-US" b="1" dirty="0">
              <a:solidFill>
                <a:sysClr val="windowText" lastClr="000000"/>
              </a:solidFill>
              <a:latin typeface="方正姚体" panose="02010601030101010101" pitchFamily="2" charset="-122"/>
              <a:ea typeface="方正姚体" panose="02010601030101010101" pitchFamily="2" charset="-122"/>
            </a:endParaRPr>
          </a:p>
        </p:txBody>
      </p:sp>
    </p:spTree>
    <p:extLst>
      <p:ext uri="{BB962C8B-B14F-4D97-AF65-F5344CB8AC3E}">
        <p14:creationId xmlns:p14="http://schemas.microsoft.com/office/powerpoint/2010/main" val="174045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14"/>
          <p:cNvSpPr/>
          <p:nvPr/>
        </p:nvSpPr>
        <p:spPr>
          <a:xfrm>
            <a:off x="529160" y="50988"/>
            <a:ext cx="3034728" cy="11457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600" dirty="0" err="1">
                <a:solidFill>
                  <a:srgbClr val="0070C0"/>
                </a:solidFill>
                <a:latin typeface="方正姚体" panose="02010601030101010101" pitchFamily="2" charset="-122"/>
                <a:ea typeface="方正姚体" panose="02010601030101010101" pitchFamily="2" charset="-122"/>
              </a:rPr>
              <a:t>机器“作诗</a:t>
            </a:r>
            <a:r>
              <a:rPr lang="en-US" sz="3600" dirty="0">
                <a:solidFill>
                  <a:srgbClr val="0070C0"/>
                </a:solidFill>
                <a:latin typeface="方正姚体" panose="02010601030101010101" pitchFamily="2" charset="-122"/>
                <a:ea typeface="方正姚体" panose="02010601030101010101" pitchFamily="2" charset="-122"/>
              </a:rPr>
              <a:t>”</a:t>
            </a:r>
            <a:endParaRPr sz="3600" dirty="0">
              <a:solidFill>
                <a:srgbClr val="0070C0"/>
              </a:solidFill>
              <a:latin typeface="方正姚体" panose="02010601030101010101" pitchFamily="2" charset="-122"/>
              <a:ea typeface="方正姚体" panose="02010601030101010101" pitchFamily="2" charset="-122"/>
              <a:cs typeface="Calibri"/>
              <a:sym typeface="Calibri"/>
            </a:endParaRPr>
          </a:p>
        </p:txBody>
      </p:sp>
      <p:sp>
        <p:nvSpPr>
          <p:cNvPr id="5" name="Shape 115"/>
          <p:cNvSpPr/>
          <p:nvPr/>
        </p:nvSpPr>
        <p:spPr>
          <a:xfrm>
            <a:off x="424543" y="-1"/>
            <a:ext cx="104513" cy="1029875"/>
          </a:xfrm>
          <a:prstGeom prst="rect">
            <a:avLst/>
          </a:prstGeom>
          <a:solidFill>
            <a:srgbClr val="1E8D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6" name="Shape 116"/>
          <p:cNvSpPr/>
          <p:nvPr/>
        </p:nvSpPr>
        <p:spPr>
          <a:xfrm>
            <a:off x="612322" y="670937"/>
            <a:ext cx="92922" cy="358939"/>
          </a:xfrm>
          <a:prstGeom prst="rect">
            <a:avLst/>
          </a:prstGeom>
          <a:solidFill>
            <a:srgbClr val="A6A6A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8" name="Shape 141"/>
          <p:cNvSpPr txBox="1"/>
          <p:nvPr/>
        </p:nvSpPr>
        <p:spPr>
          <a:xfrm>
            <a:off x="476799" y="1706508"/>
            <a:ext cx="5780250" cy="3366005"/>
          </a:xfrm>
          <a:prstGeom prst="rect">
            <a:avLst/>
          </a:prstGeom>
          <a:noFill/>
          <a:ln>
            <a:noFill/>
          </a:ln>
        </p:spPr>
        <p:txBody>
          <a:bodyPr spcFirstLastPara="1" wrap="square" lIns="91425" tIns="45700" rIns="91425" bIns="45700" anchor="t" anchorCtr="0">
            <a:noAutofit/>
          </a:bodyPr>
          <a:lstStyle/>
          <a:p>
            <a:pPr marL="342900" lvl="0" indent="-342900">
              <a:lnSpc>
                <a:spcPct val="150000"/>
              </a:lnSpc>
              <a:buClr>
                <a:schemeClr val="dk1"/>
              </a:buClr>
              <a:buSzPts val="2400"/>
              <a:buFont typeface="Wingdings" panose="05000000000000000000" pitchFamily="2" charset="2"/>
              <a:buChar char="Ø"/>
            </a:pPr>
            <a:r>
              <a:rPr lang="zh-CN" altLang="en-US" sz="2400" b="1" dirty="0" smtClean="0">
                <a:solidFill>
                  <a:schemeClr val="dk1"/>
                </a:solidFill>
                <a:latin typeface="方正姚体" panose="02010601030101010101" pitchFamily="2" charset="-122"/>
                <a:ea typeface="方正姚体" panose="02010601030101010101" pitchFamily="2" charset="-122"/>
              </a:rPr>
              <a:t>机器“作诗”的方法：</a:t>
            </a:r>
          </a:p>
          <a:p>
            <a:pPr marL="990600" lvl="1" indent="-457200">
              <a:lnSpc>
                <a:spcPct val="150000"/>
              </a:lnSpc>
              <a:buClr>
                <a:schemeClr val="dk1"/>
              </a:buClr>
              <a:buSzPts val="2400"/>
              <a:buFont typeface="Arial" panose="020B0604020202020204" pitchFamily="34" charset="0"/>
              <a:buChar char="•"/>
            </a:pPr>
            <a:r>
              <a:rPr lang="zh-CN" altLang="en-US" sz="2400" dirty="0" smtClean="0">
                <a:solidFill>
                  <a:schemeClr val="dk1"/>
                </a:solidFill>
                <a:latin typeface="方正姚体" panose="02010601030101010101" pitchFamily="2" charset="-122"/>
                <a:ea typeface="方正姚体" panose="02010601030101010101" pitchFamily="2" charset="-122"/>
              </a:rPr>
              <a:t>基于规则和模板</a:t>
            </a:r>
          </a:p>
          <a:p>
            <a:pPr marL="990600" lvl="1" indent="-457200">
              <a:lnSpc>
                <a:spcPct val="150000"/>
              </a:lnSpc>
              <a:buClr>
                <a:schemeClr val="dk1"/>
              </a:buClr>
              <a:buSzPts val="2400"/>
              <a:buFont typeface="Arial" panose="020B0604020202020204" pitchFamily="34" charset="0"/>
              <a:buChar char="•"/>
            </a:pPr>
            <a:r>
              <a:rPr lang="zh-CN" altLang="en-US" sz="2400" dirty="0" smtClean="0">
                <a:solidFill>
                  <a:schemeClr val="dk1"/>
                </a:solidFill>
                <a:latin typeface="方正姚体" panose="02010601030101010101" pitchFamily="2" charset="-122"/>
                <a:ea typeface="方正姚体" panose="02010601030101010101" pitchFamily="2" charset="-122"/>
              </a:rPr>
              <a:t>基于遗传算法</a:t>
            </a:r>
          </a:p>
          <a:p>
            <a:pPr marL="990600" lvl="1" indent="-457200">
              <a:lnSpc>
                <a:spcPct val="150000"/>
              </a:lnSpc>
              <a:buClr>
                <a:schemeClr val="dk1"/>
              </a:buClr>
              <a:buSzPts val="2400"/>
              <a:buFont typeface="Arial" panose="020B0604020202020204" pitchFamily="34" charset="0"/>
              <a:buChar char="•"/>
            </a:pPr>
            <a:r>
              <a:rPr lang="zh-CN" altLang="en-US" sz="2400" dirty="0" smtClean="0">
                <a:solidFill>
                  <a:schemeClr val="dk1"/>
                </a:solidFill>
                <a:latin typeface="方正姚体" panose="02010601030101010101" pitchFamily="2" charset="-122"/>
                <a:ea typeface="方正姚体" panose="02010601030101010101" pitchFamily="2" charset="-122"/>
              </a:rPr>
              <a:t>基于统计机器翻译</a:t>
            </a:r>
          </a:p>
          <a:p>
            <a:pPr marL="990600" lvl="1" indent="-457200">
              <a:lnSpc>
                <a:spcPct val="150000"/>
              </a:lnSpc>
              <a:buClr>
                <a:schemeClr val="dk1"/>
              </a:buClr>
              <a:buSzPts val="2400"/>
              <a:buFont typeface="Arial" panose="020B0604020202020204" pitchFamily="34" charset="0"/>
              <a:buChar char="•"/>
            </a:pPr>
            <a:r>
              <a:rPr lang="zh-CN" altLang="en-US" sz="2400" b="1" dirty="0" smtClean="0">
                <a:solidFill>
                  <a:schemeClr val="dk1"/>
                </a:solidFill>
                <a:latin typeface="方正姚体" panose="02010601030101010101" pitchFamily="2" charset="-122"/>
                <a:ea typeface="方正姚体" panose="02010601030101010101" pitchFamily="2" charset="-122"/>
              </a:rPr>
              <a:t>基于深度学习</a:t>
            </a:r>
            <a:endParaRPr lang="zh-CN" altLang="en-US" sz="2400" b="1" dirty="0" smtClean="0">
              <a:latin typeface="方正姚体" panose="02010601030101010101" pitchFamily="2" charset="-122"/>
              <a:ea typeface="方正姚体" panose="02010601030101010101" pitchFamily="2" charset="-122"/>
            </a:endParaRPr>
          </a:p>
          <a:p>
            <a:pPr lvl="0" rtl="0">
              <a:spcBef>
                <a:spcPts val="0"/>
              </a:spcBef>
              <a:spcAft>
                <a:spcPts val="0"/>
              </a:spcAft>
              <a:buClr>
                <a:schemeClr val="dk1"/>
              </a:buClr>
              <a:buSzPts val="2400"/>
            </a:pPr>
            <a:r>
              <a:rPr lang="en-US" sz="2200" dirty="0">
                <a:latin typeface="方正姚体" panose="02010601030101010101" pitchFamily="2" charset="-122"/>
              </a:rPr>
              <a:t>	</a:t>
            </a:r>
            <a:endParaRPr sz="2200" dirty="0">
              <a:latin typeface="方正姚体" panose="02010601030101010101" pitchFamily="2" charset="-122"/>
            </a:endParaRPr>
          </a:p>
          <a:p>
            <a:pPr marL="0" marR="0" lvl="0" indent="0" algn="l" rtl="0">
              <a:spcBef>
                <a:spcPts val="0"/>
              </a:spcBef>
              <a:spcAft>
                <a:spcPts val="0"/>
              </a:spcAft>
              <a:buNone/>
            </a:pPr>
            <a:endParaRPr sz="2400" dirty="0">
              <a:latin typeface="方正姚体" panose="02010601030101010101" pitchFamily="2" charset="-122"/>
            </a:endParaRPr>
          </a:p>
          <a:p>
            <a:pPr marL="342900" marR="0" lvl="0" indent="-190500" algn="l" rtl="0">
              <a:spcBef>
                <a:spcPts val="0"/>
              </a:spcBef>
              <a:spcAft>
                <a:spcPts val="0"/>
              </a:spcAft>
              <a:buClr>
                <a:schemeClr val="dk1"/>
              </a:buClr>
              <a:buSzPts val="2400"/>
              <a:buFont typeface="Arial"/>
              <a:buNone/>
            </a:pPr>
            <a:endParaRPr sz="2400" b="1" dirty="0">
              <a:solidFill>
                <a:srgbClr val="1E8DD4"/>
              </a:solidFill>
              <a:latin typeface="方正姚体" panose="02010601030101010101" pitchFamily="2" charset="-122"/>
              <a:ea typeface="方正姚体" panose="02010601030101010101" pitchFamily="2" charset="-122"/>
              <a:cs typeface="Calibri"/>
              <a:sym typeface="Calibri"/>
            </a:endParaRPr>
          </a:p>
          <a:p>
            <a:pPr marL="342900" marR="0" lvl="0" indent="-190500" algn="l" rtl="0">
              <a:spcBef>
                <a:spcPts val="0"/>
              </a:spcBef>
              <a:spcAft>
                <a:spcPts val="0"/>
              </a:spcAft>
              <a:buClr>
                <a:schemeClr val="dk1"/>
              </a:buClr>
              <a:buSzPts val="2400"/>
              <a:buFont typeface="Arial"/>
              <a:buNone/>
            </a:pPr>
            <a:endParaRPr sz="2400" b="1" dirty="0">
              <a:solidFill>
                <a:srgbClr val="1E8DD4"/>
              </a:solidFill>
              <a:latin typeface="方正姚体" panose="02010601030101010101" pitchFamily="2" charset="-122"/>
              <a:ea typeface="方正姚体" panose="02010601030101010101" pitchFamily="2" charset="-122"/>
              <a:cs typeface="Calibri"/>
              <a:sym typeface="Calibri"/>
            </a:endParaRPr>
          </a:p>
          <a:p>
            <a:pPr marL="800100" marR="0" lvl="1" indent="-190500" algn="l" rtl="0">
              <a:spcBef>
                <a:spcPts val="0"/>
              </a:spcBef>
              <a:spcAft>
                <a:spcPts val="0"/>
              </a:spcAft>
              <a:buClr>
                <a:schemeClr val="dk1"/>
              </a:buClr>
              <a:buSzPts val="2400"/>
              <a:buFont typeface="Arial"/>
              <a:buNone/>
            </a:pPr>
            <a:endParaRPr sz="2400" b="0" i="0" u="none" strike="noStrike" cap="none" dirty="0">
              <a:solidFill>
                <a:srgbClr val="1E8DD4"/>
              </a:solidFill>
              <a:latin typeface="方正姚体" panose="02010601030101010101" pitchFamily="2" charset="-122"/>
              <a:ea typeface="方正姚体" panose="02010601030101010101" pitchFamily="2" charset="-122"/>
              <a:cs typeface="Calibri"/>
              <a:sym typeface="Calibri"/>
            </a:endParaRPr>
          </a:p>
        </p:txBody>
      </p:sp>
      <p:pic>
        <p:nvPicPr>
          <p:cNvPr id="2" name="图片 1"/>
          <p:cNvPicPr>
            <a:picLocks noChangeAspect="1"/>
          </p:cNvPicPr>
          <p:nvPr/>
        </p:nvPicPr>
        <p:blipFill>
          <a:blip r:embed="rId3"/>
          <a:stretch>
            <a:fillRect/>
          </a:stretch>
        </p:blipFill>
        <p:spPr>
          <a:xfrm>
            <a:off x="4280251" y="1368560"/>
            <a:ext cx="2914218" cy="1923244"/>
          </a:xfrm>
          <a:prstGeom prst="rect">
            <a:avLst/>
          </a:prstGeom>
        </p:spPr>
      </p:pic>
      <p:pic>
        <p:nvPicPr>
          <p:cNvPr id="15" name="图片 14"/>
          <p:cNvPicPr>
            <a:picLocks noChangeAspect="1"/>
          </p:cNvPicPr>
          <p:nvPr/>
        </p:nvPicPr>
        <p:blipFill>
          <a:blip r:embed="rId4">
            <a:extLst>
              <a:ext uri="{BEBA8EAE-BF5A-486C-A8C5-ECC9F3942E4B}">
                <a14:imgProps xmlns:a14="http://schemas.microsoft.com/office/drawing/2010/main">
                  <a14:imgLayer r:embed="rId5">
                    <a14:imgEffect>
                      <a14:backgroundRemoval t="828" b="100000" l="3000" r="99800"/>
                    </a14:imgEffect>
                  </a14:imgLayer>
                </a14:imgProps>
              </a:ext>
            </a:extLst>
          </a:blip>
          <a:stretch>
            <a:fillRect/>
          </a:stretch>
        </p:blipFill>
        <p:spPr>
          <a:xfrm>
            <a:off x="8045739" y="65281"/>
            <a:ext cx="1018973" cy="1641226"/>
          </a:xfrm>
          <a:prstGeom prst="rect">
            <a:avLst/>
          </a:prstGeom>
        </p:spPr>
      </p:pic>
      <p:pic>
        <p:nvPicPr>
          <p:cNvPr id="16" name="图片 15" descr="poem-zhang-2"/>
          <p:cNvPicPr>
            <a:picLocks noChangeAspect="1"/>
          </p:cNvPicPr>
          <p:nvPr/>
        </p:nvPicPr>
        <p:blipFill>
          <a:blip r:embed="rId6"/>
          <a:stretch>
            <a:fillRect/>
          </a:stretch>
        </p:blipFill>
        <p:spPr>
          <a:xfrm>
            <a:off x="3926746" y="3448293"/>
            <a:ext cx="1658889" cy="2436642"/>
          </a:xfrm>
          <a:prstGeom prst="rect">
            <a:avLst/>
          </a:prstGeom>
        </p:spPr>
      </p:pic>
      <p:pic>
        <p:nvPicPr>
          <p:cNvPr id="3" name="图片 2"/>
          <p:cNvPicPr>
            <a:picLocks noChangeAspect="1"/>
          </p:cNvPicPr>
          <p:nvPr/>
        </p:nvPicPr>
        <p:blipFill>
          <a:blip r:embed="rId7">
            <a:extLst>
              <a:ext uri="{BEBA8EAE-BF5A-486C-A8C5-ECC9F3942E4B}">
                <a14:imgProps xmlns:a14="http://schemas.microsoft.com/office/drawing/2010/main">
                  <a14:imgLayer r:embed="rId8">
                    <a14:imgEffect>
                      <a14:sharpenSoften amount="50000"/>
                    </a14:imgEffect>
                  </a14:imgLayer>
                </a14:imgProps>
              </a:ext>
            </a:extLst>
          </a:blip>
          <a:stretch>
            <a:fillRect/>
          </a:stretch>
        </p:blipFill>
        <p:spPr>
          <a:xfrm>
            <a:off x="5738935" y="3448294"/>
            <a:ext cx="2019781" cy="2300851"/>
          </a:xfrm>
          <a:prstGeom prst="rect">
            <a:avLst/>
          </a:prstGeom>
        </p:spPr>
      </p:pic>
    </p:spTree>
    <p:extLst>
      <p:ext uri="{BB962C8B-B14F-4D97-AF65-F5344CB8AC3E}">
        <p14:creationId xmlns:p14="http://schemas.microsoft.com/office/powerpoint/2010/main" val="16962000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14"/>
          <p:cNvSpPr/>
          <p:nvPr/>
        </p:nvSpPr>
        <p:spPr>
          <a:xfrm>
            <a:off x="529160" y="50989"/>
            <a:ext cx="4567417" cy="522000"/>
          </a:xfrm>
          <a:prstGeom prst="rect">
            <a:avLst/>
          </a:prstGeom>
          <a:noFill/>
          <a:ln>
            <a:noFill/>
          </a:ln>
        </p:spPr>
        <p:txBody>
          <a:bodyPr spcFirstLastPara="1" wrap="square" lIns="91425" tIns="45700" rIns="91425" bIns="45700" anchor="t" anchorCtr="0">
            <a:noAutofit/>
          </a:bodyPr>
          <a:lstStyle/>
          <a:p>
            <a:pPr lvl="0"/>
            <a:r>
              <a:rPr lang="zh-CN" altLang="en-US" sz="3600" dirty="0" smtClean="0">
                <a:solidFill>
                  <a:srgbClr val="1E8DD4"/>
                </a:solidFill>
                <a:latin typeface="方正姚体" panose="02010601030101010101" pitchFamily="2" charset="-122"/>
                <a:ea typeface="方正姚体" panose="02010601030101010101" pitchFamily="2" charset="-122"/>
              </a:rPr>
              <a:t>机器“作诗”</a:t>
            </a:r>
            <a:endParaRPr lang="zh-CN" altLang="en-US" dirty="0">
              <a:solidFill>
                <a:srgbClr val="A6A6A6"/>
              </a:solidFill>
              <a:latin typeface="方正姚体" panose="02010601030101010101" pitchFamily="2" charset="-122"/>
              <a:ea typeface="方正姚体" panose="02010601030101010101" pitchFamily="2" charset="-122"/>
              <a:cs typeface="Calibri"/>
              <a:sym typeface="Calibri"/>
            </a:endParaRPr>
          </a:p>
        </p:txBody>
      </p:sp>
      <p:sp>
        <p:nvSpPr>
          <p:cNvPr id="5" name="Shape 115"/>
          <p:cNvSpPr/>
          <p:nvPr/>
        </p:nvSpPr>
        <p:spPr>
          <a:xfrm>
            <a:off x="424543" y="-1"/>
            <a:ext cx="104513" cy="1029875"/>
          </a:xfrm>
          <a:prstGeom prst="rect">
            <a:avLst/>
          </a:prstGeom>
          <a:solidFill>
            <a:srgbClr val="1E8D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6" name="Shape 116"/>
          <p:cNvSpPr/>
          <p:nvPr/>
        </p:nvSpPr>
        <p:spPr>
          <a:xfrm>
            <a:off x="612322" y="670937"/>
            <a:ext cx="92922" cy="358939"/>
          </a:xfrm>
          <a:prstGeom prst="rect">
            <a:avLst/>
          </a:prstGeom>
          <a:solidFill>
            <a:srgbClr val="A6A6A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7" name="Shape 117"/>
          <p:cNvSpPr/>
          <p:nvPr/>
        </p:nvSpPr>
        <p:spPr>
          <a:xfrm>
            <a:off x="705356" y="605874"/>
            <a:ext cx="3308378" cy="400200"/>
          </a:xfrm>
          <a:prstGeom prst="rect">
            <a:avLst/>
          </a:prstGeom>
          <a:noFill/>
          <a:ln>
            <a:noFill/>
          </a:ln>
        </p:spPr>
        <p:txBody>
          <a:bodyPr spcFirstLastPara="1" wrap="square" lIns="91425" tIns="45700" rIns="91425" bIns="45700" anchor="t" anchorCtr="0">
            <a:noAutofit/>
          </a:bodyPr>
          <a:lstStyle/>
          <a:p>
            <a:pPr lvl="0"/>
            <a:r>
              <a:rPr lang="zh-CN" altLang="en-US" sz="2400" dirty="0" smtClean="0">
                <a:solidFill>
                  <a:srgbClr val="7F7F7F"/>
                </a:solidFill>
                <a:latin typeface="方正姚体" panose="02010601030101010101" pitchFamily="2" charset="-122"/>
                <a:ea typeface="方正姚体" panose="02010601030101010101" pitchFamily="2" charset="-122"/>
                <a:cs typeface="Calibri"/>
                <a:sym typeface="Calibri"/>
              </a:rPr>
              <a:t>基于深度学习的诗词生成</a:t>
            </a:r>
            <a:endParaRPr lang="zh-CN" altLang="en-US" sz="2400" dirty="0">
              <a:solidFill>
                <a:srgbClr val="7F7F7F"/>
              </a:solidFill>
              <a:latin typeface="方正姚体" panose="02010601030101010101" pitchFamily="2" charset="-122"/>
              <a:ea typeface="方正姚体" panose="02010601030101010101" pitchFamily="2" charset="-122"/>
              <a:cs typeface="Calibri"/>
              <a:sym typeface="Calibri"/>
            </a:endParaRPr>
          </a:p>
        </p:txBody>
      </p:sp>
      <p:pic>
        <p:nvPicPr>
          <p:cNvPr id="8" name="图片 7"/>
          <p:cNvPicPr>
            <a:picLocks noChangeAspect="1"/>
          </p:cNvPicPr>
          <p:nvPr/>
        </p:nvPicPr>
        <p:blipFill>
          <a:blip r:embed="rId3">
            <a:extLst>
              <a:ext uri="{BEBA8EAE-BF5A-486C-A8C5-ECC9F3942E4B}">
                <a14:imgProps xmlns:a14="http://schemas.microsoft.com/office/drawing/2010/main">
                  <a14:imgLayer r:embed="rId4">
                    <a14:imgEffect>
                      <a14:backgroundRemoval t="828" b="100000" l="3000" r="99800"/>
                    </a14:imgEffect>
                  </a14:imgLayer>
                </a14:imgProps>
              </a:ext>
            </a:extLst>
          </a:blip>
          <a:stretch>
            <a:fillRect/>
          </a:stretch>
        </p:blipFill>
        <p:spPr>
          <a:xfrm>
            <a:off x="8045739" y="65281"/>
            <a:ext cx="1018973" cy="1641226"/>
          </a:xfrm>
          <a:prstGeom prst="rect">
            <a:avLst/>
          </a:prstGeom>
        </p:spPr>
      </p:pic>
      <p:sp>
        <p:nvSpPr>
          <p:cNvPr id="9" name="Shape 155"/>
          <p:cNvSpPr txBox="1"/>
          <p:nvPr/>
        </p:nvSpPr>
        <p:spPr>
          <a:xfrm>
            <a:off x="361488" y="1229149"/>
            <a:ext cx="5846807" cy="5023469"/>
          </a:xfrm>
          <a:prstGeom prst="rect">
            <a:avLst/>
          </a:prstGeom>
          <a:noFill/>
          <a:ln>
            <a:noFill/>
          </a:ln>
        </p:spPr>
        <p:txBody>
          <a:bodyPr spcFirstLastPara="1" wrap="square" lIns="91425" tIns="45700" rIns="91425" bIns="45700" anchor="t" anchorCtr="0">
            <a:noAutofit/>
          </a:bodyPr>
          <a:lstStyle/>
          <a:p>
            <a:pPr marL="495300" lvl="0" indent="-342900">
              <a:lnSpc>
                <a:spcPct val="150000"/>
              </a:lnSpc>
              <a:buSzPts val="2400"/>
              <a:buFont typeface="Wingdings" panose="05000000000000000000" pitchFamily="2" charset="2"/>
              <a:buChar char="Ø"/>
            </a:pPr>
            <a:r>
              <a:rPr lang="zh-CN" altLang="en-US" sz="2400" b="1" dirty="0" smtClean="0">
                <a:latin typeface="方正姚体" panose="02010601030101010101" pitchFamily="2" charset="-122"/>
                <a:ea typeface="方正姚体" panose="02010601030101010101" pitchFamily="2" charset="-122"/>
              </a:rPr>
              <a:t>利用神经网络生成绝句诗：</a:t>
            </a:r>
            <a:endParaRPr lang="en-US" altLang="zh-CN" sz="2400" b="1" dirty="0" smtClean="0">
              <a:latin typeface="方正姚体" panose="02010601030101010101" pitchFamily="2" charset="-122"/>
              <a:ea typeface="方正姚体" panose="02010601030101010101" pitchFamily="2" charset="-122"/>
            </a:endParaRPr>
          </a:p>
          <a:p>
            <a:pPr marL="800100" lvl="1" indent="-342900">
              <a:lnSpc>
                <a:spcPct val="150000"/>
              </a:lnSpc>
              <a:buFont typeface="Arial" panose="020B0604020202020204" pitchFamily="34" charset="0"/>
              <a:buChar char="•"/>
            </a:pPr>
            <a:r>
              <a:rPr lang="zh-CN" altLang="en-US" sz="2400" dirty="0">
                <a:latin typeface="方正姚体" panose="02010601030101010101" pitchFamily="2" charset="-122"/>
                <a:ea typeface="方正姚体" panose="02010601030101010101" pitchFamily="2" charset="-122"/>
              </a:rPr>
              <a:t>首先用</a:t>
            </a:r>
            <a:r>
              <a:rPr lang="en-US" altLang="zh-CN" sz="2400" dirty="0">
                <a:latin typeface="方正姚体" panose="02010601030101010101" pitchFamily="2" charset="-122"/>
                <a:ea typeface="方正姚体" panose="02010601030101010101" pitchFamily="2" charset="-122"/>
              </a:rPr>
              <a:t>《</a:t>
            </a:r>
            <a:r>
              <a:rPr lang="zh-CN" altLang="en-US" sz="2400" dirty="0">
                <a:latin typeface="方正姚体" panose="02010601030101010101" pitchFamily="2" charset="-122"/>
                <a:ea typeface="方正姚体" panose="02010601030101010101" pitchFamily="2" charset="-122"/>
              </a:rPr>
              <a:t>诗学撷英</a:t>
            </a:r>
            <a:r>
              <a:rPr lang="en-US" altLang="zh-CN" sz="2400" dirty="0">
                <a:latin typeface="方正姚体" panose="02010601030101010101" pitchFamily="2" charset="-122"/>
                <a:ea typeface="方正姚体" panose="02010601030101010101" pitchFamily="2" charset="-122"/>
              </a:rPr>
              <a:t>》</a:t>
            </a:r>
            <a:r>
              <a:rPr lang="zh-CN" altLang="en-US" sz="2400" dirty="0">
                <a:latin typeface="方正姚体" panose="02010601030101010101" pitchFamily="2" charset="-122"/>
                <a:ea typeface="方正姚体" panose="02010601030101010101" pitchFamily="2" charset="-122"/>
              </a:rPr>
              <a:t>对</a:t>
            </a:r>
            <a:r>
              <a:rPr lang="zh-CN" altLang="en-US" sz="2400" dirty="0" smtClean="0">
                <a:latin typeface="方正姚体" panose="02010601030101010101" pitchFamily="2" charset="-122"/>
                <a:ea typeface="方正姚体" panose="02010601030101010101" pitchFamily="2" charset="-122"/>
              </a:rPr>
              <a:t>用户输入</a:t>
            </a:r>
            <a:r>
              <a:rPr lang="zh-CN" altLang="en-US" sz="2400" dirty="0">
                <a:latin typeface="方正姚体" panose="02010601030101010101" pitchFamily="2" charset="-122"/>
                <a:ea typeface="方正姚体" panose="02010601030101010101" pitchFamily="2" charset="-122"/>
              </a:rPr>
              <a:t>的</a:t>
            </a:r>
            <a:r>
              <a:rPr lang="zh-CN" altLang="en-US" sz="2400" b="1" dirty="0">
                <a:latin typeface="方正姚体" panose="02010601030101010101" pitchFamily="2" charset="-122"/>
                <a:ea typeface="方正姚体" panose="02010601030101010101" pitchFamily="2" charset="-122"/>
              </a:rPr>
              <a:t>关键词</a:t>
            </a:r>
            <a:r>
              <a:rPr lang="zh-CN" altLang="en-US" sz="2400" dirty="0">
                <a:latin typeface="方正姚体" panose="02010601030101010101" pitchFamily="2" charset="-122"/>
                <a:ea typeface="方正姚体" panose="02010601030101010101" pitchFamily="2" charset="-122"/>
              </a:rPr>
              <a:t>进行</a:t>
            </a:r>
            <a:r>
              <a:rPr lang="zh-CN" altLang="en-US" sz="2400" dirty="0" smtClean="0">
                <a:latin typeface="方正姚体" panose="02010601030101010101" pitchFamily="2" charset="-122"/>
                <a:ea typeface="方正姚体" panose="02010601030101010101" pitchFamily="2" charset="-122"/>
              </a:rPr>
              <a:t>扩展</a:t>
            </a:r>
            <a:r>
              <a:rPr lang="zh-CN" altLang="en-US" sz="2400" dirty="0">
                <a:latin typeface="方正姚体" panose="02010601030101010101" pitchFamily="2" charset="-122"/>
                <a:ea typeface="方正姚体" panose="02010601030101010101" pitchFamily="2" charset="-122"/>
              </a:rPr>
              <a:t>。</a:t>
            </a:r>
            <a:endParaRPr lang="en-US" altLang="zh-CN" sz="2400" dirty="0" smtClean="0">
              <a:latin typeface="方正姚体" panose="02010601030101010101" pitchFamily="2" charset="-122"/>
              <a:ea typeface="方正姚体" panose="02010601030101010101" pitchFamily="2" charset="-122"/>
            </a:endParaRPr>
          </a:p>
          <a:p>
            <a:pPr marL="800100" lvl="1" indent="-342900">
              <a:lnSpc>
                <a:spcPct val="150000"/>
              </a:lnSpc>
              <a:buFont typeface="Arial" panose="020B0604020202020204" pitchFamily="34" charset="0"/>
              <a:buChar char="•"/>
            </a:pPr>
            <a:r>
              <a:rPr lang="zh-CN" altLang="en-US" sz="2400" dirty="0">
                <a:latin typeface="方正姚体" panose="02010601030101010101" pitchFamily="2" charset="-122"/>
                <a:ea typeface="方正姚体" panose="02010601030101010101" pitchFamily="2" charset="-122"/>
              </a:rPr>
              <a:t>通过这一扩展，可以得到一个和用户意图相关的</a:t>
            </a:r>
            <a:r>
              <a:rPr lang="zh-CN" altLang="en-US" sz="2400" b="1" dirty="0">
                <a:latin typeface="方正姚体" panose="02010601030101010101" pitchFamily="2" charset="-122"/>
                <a:ea typeface="方正姚体" panose="02010601030101010101" pitchFamily="2" charset="-122"/>
              </a:rPr>
              <a:t>目标词集合</a:t>
            </a:r>
            <a:r>
              <a:rPr lang="zh-CN" altLang="en-US" sz="2400" dirty="0">
                <a:latin typeface="方正姚体" panose="02010601030101010101" pitchFamily="2" charset="-122"/>
                <a:ea typeface="方正姚体" panose="02010601030101010101" pitchFamily="2" charset="-122"/>
              </a:rPr>
              <a:t>。</a:t>
            </a:r>
            <a:endParaRPr lang="en-US" altLang="zh-CN" sz="2400" dirty="0" smtClean="0">
              <a:latin typeface="方正姚体" panose="02010601030101010101" pitchFamily="2" charset="-122"/>
              <a:ea typeface="方正姚体" panose="02010601030101010101" pitchFamily="2" charset="-122"/>
            </a:endParaRPr>
          </a:p>
          <a:p>
            <a:pPr marL="800100" lvl="1" indent="-342900">
              <a:lnSpc>
                <a:spcPct val="150000"/>
              </a:lnSpc>
              <a:buFont typeface="Arial" panose="020B0604020202020204" pitchFamily="34" charset="0"/>
              <a:buChar char="•"/>
            </a:pPr>
            <a:r>
              <a:rPr lang="zh-CN" altLang="en-US" sz="2400" dirty="0">
                <a:latin typeface="方正姚体" panose="02010601030101010101" pitchFamily="2" charset="-122"/>
                <a:ea typeface="方正姚体" panose="02010601030101010101" pitchFamily="2" charset="-122"/>
              </a:rPr>
              <a:t>基于</a:t>
            </a:r>
            <a:r>
              <a:rPr lang="zh-CN" altLang="en-US" sz="2400" dirty="0" smtClean="0">
                <a:latin typeface="方正姚体" panose="02010601030101010101" pitchFamily="2" charset="-122"/>
                <a:ea typeface="方正姚体" panose="02010601030101010101" pitchFamily="2" charset="-122"/>
              </a:rPr>
              <a:t>该集合</a:t>
            </a:r>
            <a:r>
              <a:rPr lang="zh-CN" altLang="en-US" sz="2400" dirty="0">
                <a:latin typeface="方正姚体" panose="02010601030101010101" pitchFamily="2" charset="-122"/>
                <a:ea typeface="方正姚体" panose="02010601030101010101" pitchFamily="2" charset="-122"/>
              </a:rPr>
              <a:t>，利用拼凑法生成</a:t>
            </a:r>
            <a:r>
              <a:rPr lang="zh-CN" altLang="en-US" sz="2400" b="1" dirty="0">
                <a:latin typeface="方正姚体" panose="02010601030101010101" pitchFamily="2" charset="-122"/>
                <a:ea typeface="方正姚体" panose="02010601030101010101" pitchFamily="2" charset="-122"/>
              </a:rPr>
              <a:t>第一句诗</a:t>
            </a:r>
            <a:r>
              <a:rPr lang="zh-CN" altLang="en-US" sz="2400" dirty="0">
                <a:latin typeface="方正姚体" panose="02010601030101010101" pitchFamily="2" charset="-122"/>
                <a:ea typeface="方正姚体" panose="02010601030101010101" pitchFamily="2" charset="-122"/>
              </a:rPr>
              <a:t>。利用卷积</a:t>
            </a:r>
            <a:r>
              <a:rPr lang="zh-CN" altLang="en-US" sz="2400" dirty="0" smtClean="0">
                <a:latin typeface="方正姚体" panose="02010601030101010101" pitchFamily="2" charset="-122"/>
                <a:ea typeface="方正姚体" panose="02010601030101010101" pitchFamily="2" charset="-122"/>
              </a:rPr>
              <a:t>神经网络（</a:t>
            </a:r>
            <a:r>
              <a:rPr lang="en-US" altLang="zh-CN" sz="2400" dirty="0">
                <a:latin typeface="方正姚体" panose="02010601030101010101" pitchFamily="2" charset="-122"/>
                <a:ea typeface="方正姚体" panose="02010601030101010101" pitchFamily="2" charset="-122"/>
              </a:rPr>
              <a:t>CNN</a:t>
            </a:r>
            <a:r>
              <a:rPr lang="zh-CN" altLang="en-US" sz="2400" dirty="0">
                <a:latin typeface="方正姚体" panose="02010601030101010101" pitchFamily="2" charset="-122"/>
                <a:ea typeface="方正姚体" panose="02010601030101010101" pitchFamily="2" charset="-122"/>
              </a:rPr>
              <a:t>）将</a:t>
            </a:r>
            <a:r>
              <a:rPr lang="zh-CN" altLang="en-US" sz="2400" dirty="0" smtClean="0">
                <a:latin typeface="方正姚体" panose="02010601030101010101" pitchFamily="2" charset="-122"/>
                <a:ea typeface="方正姚体" panose="02010601030101010101" pitchFamily="2" charset="-122"/>
              </a:rPr>
              <a:t>第一句</a:t>
            </a:r>
            <a:r>
              <a:rPr lang="zh-CN" altLang="en-US" sz="2400" dirty="0">
                <a:latin typeface="方正姚体" panose="02010601030101010101" pitchFamily="2" charset="-122"/>
                <a:ea typeface="方正姚体" panose="02010601030101010101" pitchFamily="2" charset="-122"/>
              </a:rPr>
              <a:t>诗表示成一个</a:t>
            </a:r>
            <a:r>
              <a:rPr lang="zh-CN" altLang="en-US" sz="2400" b="1" dirty="0">
                <a:latin typeface="方正姚体" panose="02010601030101010101" pitchFamily="2" charset="-122"/>
                <a:ea typeface="方正姚体" panose="02010601030101010101" pitchFamily="2" charset="-122"/>
              </a:rPr>
              <a:t>句子向量</a:t>
            </a:r>
            <a:endParaRPr lang="en-US" altLang="zh-CN" sz="2400" b="1" dirty="0" smtClean="0">
              <a:latin typeface="方正姚体" panose="02010601030101010101" pitchFamily="2" charset="-122"/>
              <a:ea typeface="方正姚体" panose="02010601030101010101" pitchFamily="2" charset="-122"/>
            </a:endParaRPr>
          </a:p>
          <a:p>
            <a:pPr marL="152400">
              <a:lnSpc>
                <a:spcPct val="150000"/>
              </a:lnSpc>
              <a:buSzPts val="2400"/>
            </a:pPr>
            <a:endParaRPr lang="en-US" altLang="zh-CN" sz="2400" b="1" dirty="0" smtClean="0">
              <a:latin typeface="方正姚体" panose="02010601030101010101" pitchFamily="2" charset="-122"/>
              <a:ea typeface="方正姚体" panose="02010601030101010101" pitchFamily="2" charset="-122"/>
            </a:endParaRPr>
          </a:p>
        </p:txBody>
      </p:sp>
      <p:pic>
        <p:nvPicPr>
          <p:cNvPr id="10" name="图片 9" descr="poem-zhang-2"/>
          <p:cNvPicPr>
            <a:picLocks noChangeAspect="1"/>
          </p:cNvPicPr>
          <p:nvPr/>
        </p:nvPicPr>
        <p:blipFill rotWithShape="1">
          <a:blip r:embed="rId5"/>
          <a:srcRect l="5576" r="3678"/>
          <a:stretch/>
        </p:blipFill>
        <p:spPr>
          <a:xfrm>
            <a:off x="6201430" y="1712234"/>
            <a:ext cx="2671010" cy="4323405"/>
          </a:xfrm>
          <a:prstGeom prst="rect">
            <a:avLst/>
          </a:prstGeom>
        </p:spPr>
      </p:pic>
    </p:spTree>
    <p:extLst>
      <p:ext uri="{BB962C8B-B14F-4D97-AF65-F5344CB8AC3E}">
        <p14:creationId xmlns:p14="http://schemas.microsoft.com/office/powerpoint/2010/main" val="22226051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14"/>
          <p:cNvSpPr/>
          <p:nvPr/>
        </p:nvSpPr>
        <p:spPr>
          <a:xfrm>
            <a:off x="529160" y="50989"/>
            <a:ext cx="4567417" cy="522000"/>
          </a:xfrm>
          <a:prstGeom prst="rect">
            <a:avLst/>
          </a:prstGeom>
          <a:noFill/>
          <a:ln>
            <a:noFill/>
          </a:ln>
        </p:spPr>
        <p:txBody>
          <a:bodyPr spcFirstLastPara="1" wrap="square" lIns="91425" tIns="45700" rIns="91425" bIns="45700" anchor="t" anchorCtr="0">
            <a:noAutofit/>
          </a:bodyPr>
          <a:lstStyle/>
          <a:p>
            <a:pPr lvl="0"/>
            <a:r>
              <a:rPr lang="zh-CN" altLang="en-US" sz="3600" dirty="0" smtClean="0">
                <a:solidFill>
                  <a:srgbClr val="1E8DD4"/>
                </a:solidFill>
                <a:latin typeface="方正姚体" panose="02010601030101010101" pitchFamily="2" charset="-122"/>
                <a:ea typeface="方正姚体" panose="02010601030101010101" pitchFamily="2" charset="-122"/>
              </a:rPr>
              <a:t>机器“作诗”</a:t>
            </a:r>
            <a:endParaRPr lang="zh-CN" altLang="en-US" dirty="0">
              <a:solidFill>
                <a:srgbClr val="A6A6A6"/>
              </a:solidFill>
              <a:latin typeface="方正姚体" panose="02010601030101010101" pitchFamily="2" charset="-122"/>
              <a:ea typeface="方正姚体" panose="02010601030101010101" pitchFamily="2" charset="-122"/>
              <a:cs typeface="Calibri"/>
              <a:sym typeface="Calibri"/>
            </a:endParaRPr>
          </a:p>
        </p:txBody>
      </p:sp>
      <p:sp>
        <p:nvSpPr>
          <p:cNvPr id="5" name="Shape 115"/>
          <p:cNvSpPr/>
          <p:nvPr/>
        </p:nvSpPr>
        <p:spPr>
          <a:xfrm>
            <a:off x="424543" y="-1"/>
            <a:ext cx="104513" cy="1029875"/>
          </a:xfrm>
          <a:prstGeom prst="rect">
            <a:avLst/>
          </a:prstGeom>
          <a:solidFill>
            <a:srgbClr val="1E8D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6" name="Shape 116"/>
          <p:cNvSpPr/>
          <p:nvPr/>
        </p:nvSpPr>
        <p:spPr>
          <a:xfrm>
            <a:off x="612322" y="670937"/>
            <a:ext cx="92922" cy="358939"/>
          </a:xfrm>
          <a:prstGeom prst="rect">
            <a:avLst/>
          </a:prstGeom>
          <a:solidFill>
            <a:srgbClr val="A6A6A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7" name="Shape 117"/>
          <p:cNvSpPr/>
          <p:nvPr/>
        </p:nvSpPr>
        <p:spPr>
          <a:xfrm>
            <a:off x="705356" y="605874"/>
            <a:ext cx="3308378" cy="400200"/>
          </a:xfrm>
          <a:prstGeom prst="rect">
            <a:avLst/>
          </a:prstGeom>
          <a:noFill/>
          <a:ln>
            <a:noFill/>
          </a:ln>
        </p:spPr>
        <p:txBody>
          <a:bodyPr spcFirstLastPara="1" wrap="square" lIns="91425" tIns="45700" rIns="91425" bIns="45700" anchor="t" anchorCtr="0">
            <a:noAutofit/>
          </a:bodyPr>
          <a:lstStyle/>
          <a:p>
            <a:pPr lvl="0"/>
            <a:r>
              <a:rPr lang="zh-CN" altLang="en-US" sz="2400" dirty="0" smtClean="0">
                <a:solidFill>
                  <a:srgbClr val="7F7F7F"/>
                </a:solidFill>
                <a:latin typeface="方正姚体" panose="02010601030101010101" pitchFamily="2" charset="-122"/>
                <a:ea typeface="方正姚体" panose="02010601030101010101" pitchFamily="2" charset="-122"/>
                <a:cs typeface="Calibri"/>
                <a:sym typeface="Calibri"/>
              </a:rPr>
              <a:t>基于深度学习的诗词生成</a:t>
            </a:r>
            <a:endParaRPr lang="zh-CN" altLang="en-US" sz="2400" dirty="0">
              <a:solidFill>
                <a:srgbClr val="7F7F7F"/>
              </a:solidFill>
              <a:latin typeface="方正姚体" panose="02010601030101010101" pitchFamily="2" charset="-122"/>
              <a:ea typeface="方正姚体" panose="02010601030101010101" pitchFamily="2" charset="-122"/>
              <a:cs typeface="Calibri"/>
              <a:sym typeface="Calibri"/>
            </a:endParaRPr>
          </a:p>
        </p:txBody>
      </p:sp>
      <p:pic>
        <p:nvPicPr>
          <p:cNvPr id="8" name="图片 7"/>
          <p:cNvPicPr>
            <a:picLocks noChangeAspect="1"/>
          </p:cNvPicPr>
          <p:nvPr/>
        </p:nvPicPr>
        <p:blipFill>
          <a:blip r:embed="rId3">
            <a:extLst>
              <a:ext uri="{BEBA8EAE-BF5A-486C-A8C5-ECC9F3942E4B}">
                <a14:imgProps xmlns:a14="http://schemas.microsoft.com/office/drawing/2010/main">
                  <a14:imgLayer r:embed="rId4">
                    <a14:imgEffect>
                      <a14:backgroundRemoval t="828" b="100000" l="3000" r="99800"/>
                    </a14:imgEffect>
                  </a14:imgLayer>
                </a14:imgProps>
              </a:ext>
            </a:extLst>
          </a:blip>
          <a:stretch>
            <a:fillRect/>
          </a:stretch>
        </p:blipFill>
        <p:spPr>
          <a:xfrm>
            <a:off x="8045739" y="65281"/>
            <a:ext cx="1018973" cy="1641226"/>
          </a:xfrm>
          <a:prstGeom prst="rect">
            <a:avLst/>
          </a:prstGeom>
        </p:spPr>
      </p:pic>
      <p:sp>
        <p:nvSpPr>
          <p:cNvPr id="9" name="Shape 155"/>
          <p:cNvSpPr txBox="1"/>
          <p:nvPr/>
        </p:nvSpPr>
        <p:spPr>
          <a:xfrm>
            <a:off x="424543" y="1069320"/>
            <a:ext cx="7436891" cy="5023469"/>
          </a:xfrm>
          <a:prstGeom prst="rect">
            <a:avLst/>
          </a:prstGeom>
          <a:noFill/>
          <a:ln>
            <a:noFill/>
          </a:ln>
        </p:spPr>
        <p:txBody>
          <a:bodyPr spcFirstLastPara="1" wrap="square" lIns="91425" tIns="45700" rIns="91425" bIns="45700" anchor="t" anchorCtr="0">
            <a:noAutofit/>
          </a:bodyPr>
          <a:lstStyle/>
          <a:p>
            <a:pPr marL="495300" lvl="0" indent="-342900">
              <a:lnSpc>
                <a:spcPct val="150000"/>
              </a:lnSpc>
              <a:buSzPts val="2400"/>
              <a:buFont typeface="Wingdings" panose="05000000000000000000" pitchFamily="2" charset="2"/>
              <a:buChar char="Ø"/>
            </a:pPr>
            <a:r>
              <a:rPr lang="zh-CN" altLang="en-US" sz="2400" b="1" dirty="0" smtClean="0">
                <a:latin typeface="方正姚体" panose="02010601030101010101" pitchFamily="2" charset="-122"/>
                <a:ea typeface="方正姚体" panose="02010601030101010101" pitchFamily="2" charset="-122"/>
              </a:rPr>
              <a:t>利用循环神经网络生成绝句诗：</a:t>
            </a:r>
            <a:endParaRPr lang="en-US" altLang="zh-CN" sz="2400" b="1" dirty="0" smtClean="0">
              <a:latin typeface="方正姚体" panose="02010601030101010101" pitchFamily="2" charset="-122"/>
              <a:ea typeface="方正姚体" panose="02010601030101010101" pitchFamily="2" charset="-122"/>
            </a:endParaRPr>
          </a:p>
          <a:p>
            <a:pPr marL="800100" lvl="1" indent="-342900">
              <a:lnSpc>
                <a:spcPct val="150000"/>
              </a:lnSpc>
              <a:buFont typeface="Arial" panose="020B0604020202020204" pitchFamily="34" charset="0"/>
              <a:buChar char="•"/>
            </a:pPr>
            <a:r>
              <a:rPr lang="zh-CN" altLang="en-US" sz="2400" dirty="0" smtClean="0">
                <a:latin typeface="方正姚体" panose="02010601030101010101" pitchFamily="2" charset="-122"/>
                <a:ea typeface="方正姚体" panose="02010601030101010101" pitchFamily="2" charset="-122"/>
              </a:rPr>
              <a:t>循环</a:t>
            </a:r>
            <a:r>
              <a:rPr lang="zh-CN" altLang="en-US" sz="2400" dirty="0">
                <a:latin typeface="方正姚体" panose="02010601030101010101" pitchFamily="2" charset="-122"/>
                <a:ea typeface="方正姚体" panose="02010601030101010101" pitchFamily="2" charset="-122"/>
              </a:rPr>
              <a:t>生成诗句</a:t>
            </a:r>
            <a:r>
              <a:rPr lang="zh-CN" altLang="en-US" sz="2400" dirty="0" smtClean="0">
                <a:latin typeface="方正姚体" panose="02010601030101010101" pitchFamily="2" charset="-122"/>
                <a:ea typeface="方正姚体" panose="02010601030101010101" pitchFamily="2" charset="-122"/>
              </a:rPr>
              <a:t>：利用递归神经网络</a:t>
            </a:r>
            <a:r>
              <a:rPr lang="en-US" altLang="zh-CN" sz="2400" dirty="0" smtClean="0">
                <a:latin typeface="方正姚体" panose="02010601030101010101" pitchFamily="2" charset="-122"/>
                <a:ea typeface="方正姚体" panose="02010601030101010101" pitchFamily="2" charset="-122"/>
              </a:rPr>
              <a:t>(RNN)</a:t>
            </a:r>
            <a:r>
              <a:rPr lang="zh-CN" altLang="en-US" sz="2400" dirty="0" smtClean="0">
                <a:latin typeface="方正姚体" panose="02010601030101010101" pitchFamily="2" charset="-122"/>
                <a:ea typeface="方正姚体" panose="02010601030101010101" pitchFamily="2" charset="-122"/>
              </a:rPr>
              <a:t>将第一句诗的句子向量作为输入得到第二句诗，然后将第一句和第二句诗的句子向量作为输入得到</a:t>
            </a:r>
            <a:r>
              <a:rPr lang="zh-CN" altLang="en-US" sz="2400" dirty="0">
                <a:latin typeface="方正姚体" panose="02010601030101010101" pitchFamily="2" charset="-122"/>
                <a:ea typeface="方正姚体" panose="02010601030101010101" pitchFamily="2" charset="-122"/>
              </a:rPr>
              <a:t>第三句诗，生成第四句时用前三句的句子向量作为条件输入</a:t>
            </a:r>
            <a:r>
              <a:rPr lang="zh-CN" altLang="en-US" sz="2400" dirty="0" smtClean="0">
                <a:latin typeface="方正姚体" panose="02010601030101010101" pitchFamily="2" charset="-122"/>
                <a:ea typeface="方正姚体" panose="02010601030101010101" pitchFamily="2" charset="-122"/>
              </a:rPr>
              <a:t>。以此类推</a:t>
            </a:r>
            <a:endParaRPr lang="en-US" altLang="zh-CN" sz="2400" b="1" dirty="0" smtClean="0">
              <a:latin typeface="方正姚体" panose="02010601030101010101" pitchFamily="2" charset="-122"/>
              <a:ea typeface="方正姚体" panose="02010601030101010101" pitchFamily="2" charset="-122"/>
            </a:endParaRPr>
          </a:p>
        </p:txBody>
      </p:sp>
      <p:pic>
        <p:nvPicPr>
          <p:cNvPr id="11" name="图片 10"/>
          <p:cNvPicPr>
            <a:picLocks noChangeAspect="1"/>
          </p:cNvPicPr>
          <p:nvPr/>
        </p:nvPicPr>
        <p:blipFill>
          <a:blip r:embed="rId5"/>
          <a:stretch>
            <a:fillRect/>
          </a:stretch>
        </p:blipFill>
        <p:spPr>
          <a:xfrm>
            <a:off x="1544976" y="3919984"/>
            <a:ext cx="5724505" cy="2490440"/>
          </a:xfrm>
          <a:prstGeom prst="rect">
            <a:avLst/>
          </a:prstGeom>
        </p:spPr>
      </p:pic>
    </p:spTree>
    <p:extLst>
      <p:ext uri="{BB962C8B-B14F-4D97-AF65-F5344CB8AC3E}">
        <p14:creationId xmlns:p14="http://schemas.microsoft.com/office/powerpoint/2010/main" val="24566902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xmlns="" id="{EF2055BA-8232-F44C-802B-60E762F5F430}"/>
              </a:ext>
            </a:extLst>
          </p:cNvPr>
          <p:cNvSpPr txBox="1">
            <a:spLocks/>
          </p:cNvSpPr>
          <p:nvPr/>
        </p:nvSpPr>
        <p:spPr>
          <a:xfrm>
            <a:off x="-1" y="1052818"/>
            <a:ext cx="6732241" cy="555964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95300" indent="-342900">
              <a:lnSpc>
                <a:spcPct val="150000"/>
              </a:lnSpc>
              <a:buSzPts val="2400"/>
              <a:buFont typeface="Wingdings" panose="05000000000000000000" pitchFamily="2" charset="2"/>
              <a:buChar char="Ø"/>
            </a:pPr>
            <a:r>
              <a:rPr lang="zh-CN" altLang="en-US" sz="2400" b="1" dirty="0" smtClean="0">
                <a:latin typeface="方正姚体" panose="02010601030101010101" pitchFamily="2" charset="-122"/>
                <a:ea typeface="方正姚体" panose="02010601030101010101" pitchFamily="2" charset="-122"/>
              </a:rPr>
              <a:t>利用基于注意力机制的机器翻译模型生成宋词：</a:t>
            </a:r>
            <a:endParaRPr lang="en-US" altLang="zh-CN" sz="2400" b="1" dirty="0" smtClean="0">
              <a:latin typeface="方正姚体" panose="02010601030101010101" pitchFamily="2" charset="-122"/>
              <a:ea typeface="方正姚体" panose="02010601030101010101" pitchFamily="2" charset="-122"/>
            </a:endParaRPr>
          </a:p>
          <a:p>
            <a:pPr lvl="1">
              <a:lnSpc>
                <a:spcPct val="150000"/>
              </a:lnSpc>
            </a:pPr>
            <a:r>
              <a:rPr lang="zh-CN" altLang="en-US" sz="1600" dirty="0" smtClean="0">
                <a:latin typeface="方正姚体" panose="02010601030101010101" pitchFamily="2" charset="-122"/>
                <a:ea typeface="方正姚体" panose="02010601030101010101" pitchFamily="2" charset="-122"/>
              </a:rPr>
              <a:t>例如：用户输入</a:t>
            </a:r>
            <a:r>
              <a:rPr lang="zh-CN" altLang="en-US" sz="1600" b="1" dirty="0" smtClean="0">
                <a:latin typeface="方正姚体" panose="02010601030101010101" pitchFamily="2" charset="-122"/>
                <a:ea typeface="方正姚体" panose="02010601030101010101" pitchFamily="2" charset="-122"/>
              </a:rPr>
              <a:t>关键词</a:t>
            </a:r>
            <a:r>
              <a:rPr lang="zh-CN" altLang="en-US" sz="1600" dirty="0" smtClean="0">
                <a:latin typeface="方正姚体" panose="02010601030101010101" pitchFamily="2" charset="-122"/>
                <a:ea typeface="方正姚体" panose="02010601030101010101" pitchFamily="2" charset="-122"/>
              </a:rPr>
              <a:t> </a:t>
            </a:r>
            <a:r>
              <a:rPr lang="zh-CN" altLang="en-US" sz="1600" dirty="0">
                <a:latin typeface="方正姚体" panose="02010601030101010101" pitchFamily="2" charset="-122"/>
                <a:ea typeface="方正姚体" panose="02010601030101010101" pitchFamily="2" charset="-122"/>
              </a:rPr>
              <a:t>“春花秋月何时了</a:t>
            </a:r>
            <a:r>
              <a:rPr lang="zh-CN" altLang="en-US" sz="1600" dirty="0" smtClean="0">
                <a:latin typeface="方正姚体" panose="02010601030101010101" pitchFamily="2" charset="-122"/>
                <a:ea typeface="方正姚体" panose="02010601030101010101" pitchFamily="2" charset="-122"/>
              </a:rPr>
              <a:t>”</a:t>
            </a:r>
            <a:r>
              <a:rPr lang="zh-CN" altLang="en-US" sz="1600" dirty="0">
                <a:latin typeface="方正姚体" panose="02010601030101010101" pitchFamily="2" charset="-122"/>
                <a:ea typeface="方正姚体" panose="02010601030101010101" pitchFamily="2" charset="-122"/>
              </a:rPr>
              <a:t> 。</a:t>
            </a:r>
            <a:endParaRPr lang="en-US" altLang="zh-CN" sz="1600" dirty="0" smtClean="0">
              <a:latin typeface="方正姚体" panose="02010601030101010101" pitchFamily="2" charset="-122"/>
              <a:ea typeface="方正姚体" panose="02010601030101010101" pitchFamily="2" charset="-122"/>
            </a:endParaRPr>
          </a:p>
          <a:p>
            <a:pPr lvl="1">
              <a:lnSpc>
                <a:spcPct val="150000"/>
              </a:lnSpc>
            </a:pPr>
            <a:r>
              <a:rPr lang="zh-CN" altLang="en-US" sz="1600" dirty="0">
                <a:latin typeface="方正姚体" panose="02010601030101010101" pitchFamily="2" charset="-122"/>
                <a:ea typeface="方正姚体" panose="02010601030101010101" pitchFamily="2" charset="-122"/>
              </a:rPr>
              <a:t>一个双向 </a:t>
            </a:r>
            <a:r>
              <a:rPr lang="en-US" altLang="zh-CN" sz="1600" dirty="0" smtClean="0">
                <a:latin typeface="方正姚体" panose="02010601030101010101" pitchFamily="2" charset="-122"/>
                <a:ea typeface="方正姚体" panose="02010601030101010101" pitchFamily="2" charset="-122"/>
              </a:rPr>
              <a:t>RNN</a:t>
            </a:r>
            <a:r>
              <a:rPr lang="zh-CN" altLang="en-US" sz="1600" dirty="0" smtClean="0">
                <a:latin typeface="方正姚体" panose="02010601030101010101" pitchFamily="2" charset="-122"/>
                <a:ea typeface="方正姚体" panose="02010601030101010101" pitchFamily="2" charset="-122"/>
              </a:rPr>
              <a:t>的编码器将关键词编码</a:t>
            </a:r>
            <a:r>
              <a:rPr lang="zh-CN" altLang="en-US" sz="1600" dirty="0">
                <a:latin typeface="方正姚体" panose="02010601030101010101" pitchFamily="2" charset="-122"/>
                <a:ea typeface="方正姚体" panose="02010601030101010101" pitchFamily="2" charset="-122"/>
              </a:rPr>
              <a:t>成一个</a:t>
            </a:r>
            <a:r>
              <a:rPr lang="zh-CN" altLang="en-US" sz="1600" b="1" dirty="0">
                <a:latin typeface="方正姚体" panose="02010601030101010101" pitchFamily="2" charset="-122"/>
                <a:ea typeface="方正姚体" panose="02010601030101010101" pitchFamily="2" charset="-122"/>
              </a:rPr>
              <a:t>隐藏向量序列</a:t>
            </a:r>
            <a:r>
              <a:rPr lang="zh-CN" altLang="en-US" sz="1600" dirty="0">
                <a:latin typeface="方正姚体" panose="02010601030101010101" pitchFamily="2" charset="-122"/>
                <a:ea typeface="方正姚体" panose="02010601030101010101" pitchFamily="2" charset="-122"/>
              </a:rPr>
              <a:t>（</a:t>
            </a:r>
            <a:r>
              <a:rPr lang="zh-CN" altLang="en-US" sz="1600" dirty="0" smtClean="0">
                <a:latin typeface="方正姚体" panose="02010601030101010101" pitchFamily="2" charset="-122"/>
                <a:ea typeface="方正姚体" panose="02010601030101010101" pitchFamily="2" charset="-122"/>
              </a:rPr>
              <a:t>图下方</a:t>
            </a:r>
            <a:r>
              <a:rPr lang="zh-CN" altLang="en-US" sz="1600" dirty="0">
                <a:latin typeface="方正姚体" panose="02010601030101010101" pitchFamily="2" charset="-122"/>
                <a:ea typeface="方正姚体" panose="02010601030101010101" pitchFamily="2" charset="-122"/>
              </a:rPr>
              <a:t>的矩形序列），该向量序列包含了用户的生成意图。 </a:t>
            </a:r>
            <a:endParaRPr lang="en-US" altLang="zh-CN" sz="1600" dirty="0" smtClean="0">
              <a:latin typeface="方正姚体" panose="02010601030101010101" pitchFamily="2" charset="-122"/>
              <a:ea typeface="方正姚体" panose="02010601030101010101" pitchFamily="2" charset="-122"/>
            </a:endParaRPr>
          </a:p>
          <a:p>
            <a:pPr lvl="1">
              <a:lnSpc>
                <a:spcPct val="150000"/>
              </a:lnSpc>
            </a:pPr>
            <a:r>
              <a:rPr lang="zh-CN" altLang="en-US" sz="1600" dirty="0">
                <a:latin typeface="方正姚体" panose="02010601030101010101" pitchFamily="2" charset="-122"/>
                <a:ea typeface="方正姚体" panose="02010601030101010101" pitchFamily="2" charset="-122"/>
              </a:rPr>
              <a:t>在生成过程中，</a:t>
            </a:r>
            <a:r>
              <a:rPr lang="zh-CN" altLang="en-US" sz="1600" dirty="0" smtClean="0">
                <a:latin typeface="方正姚体" panose="02010601030101010101" pitchFamily="2" charset="-122"/>
                <a:ea typeface="方正姚体" panose="02010601030101010101" pitchFamily="2" charset="-122"/>
              </a:rPr>
              <a:t>一个</a:t>
            </a:r>
            <a:r>
              <a:rPr lang="zh-CN" altLang="en-US" sz="1600" dirty="0">
                <a:latin typeface="方正姚体" panose="02010601030101010101" pitchFamily="2" charset="-122"/>
                <a:ea typeface="方正姚体" panose="02010601030101010101" pitchFamily="2" charset="-122"/>
              </a:rPr>
              <a:t>单向 </a:t>
            </a:r>
            <a:r>
              <a:rPr lang="en-US" altLang="zh-CN" sz="1600" dirty="0">
                <a:latin typeface="方正姚体" panose="02010601030101010101" pitchFamily="2" charset="-122"/>
                <a:ea typeface="方正姚体" panose="02010601030101010101" pitchFamily="2" charset="-122"/>
              </a:rPr>
              <a:t>RNN </a:t>
            </a:r>
            <a:r>
              <a:rPr lang="zh-CN" altLang="en-US" sz="1600" dirty="0">
                <a:latin typeface="方正姚体" panose="02010601030101010101" pitchFamily="2" charset="-122"/>
                <a:ea typeface="方正姚体" panose="02010601030101010101" pitchFamily="2" charset="-122"/>
              </a:rPr>
              <a:t>网络递归运行，逐字生成整首诗。在生成每一个字的时候，注意力机制对编码器给出的隐藏向量进行查看，找到与当前生成状态最相关</a:t>
            </a:r>
            <a:r>
              <a:rPr lang="zh-CN" altLang="en-US" sz="1600" dirty="0" smtClean="0">
                <a:latin typeface="方正姚体" panose="02010601030101010101" pitchFamily="2" charset="-122"/>
                <a:ea typeface="方正姚体" panose="02010601030101010101" pitchFamily="2" charset="-122"/>
              </a:rPr>
              <a:t>的用户</a:t>
            </a:r>
            <a:r>
              <a:rPr lang="zh-CN" altLang="en-US" sz="1600" dirty="0">
                <a:latin typeface="方正姚体" panose="02010601030101010101" pitchFamily="2" charset="-122"/>
                <a:ea typeface="方正姚体" panose="02010601030101010101" pitchFamily="2" charset="-122"/>
              </a:rPr>
              <a:t>意图，利用这一信息指导下一个字的生成</a:t>
            </a:r>
            <a:r>
              <a:rPr lang="zh-CN" altLang="en-US" sz="1600" dirty="0" smtClean="0">
                <a:latin typeface="方正姚体" panose="02010601030101010101" pitchFamily="2" charset="-122"/>
                <a:ea typeface="方正姚体" panose="02010601030101010101" pitchFamily="2" charset="-122"/>
              </a:rPr>
              <a:t>。</a:t>
            </a:r>
            <a:endParaRPr lang="en-US" altLang="zh-CN" sz="1600" dirty="0" smtClean="0">
              <a:latin typeface="方正姚体" panose="02010601030101010101" pitchFamily="2" charset="-122"/>
              <a:ea typeface="方正姚体" panose="02010601030101010101" pitchFamily="2" charset="-122"/>
            </a:endParaRPr>
          </a:p>
          <a:p>
            <a:pPr lvl="1">
              <a:lnSpc>
                <a:spcPct val="150000"/>
              </a:lnSpc>
            </a:pPr>
            <a:r>
              <a:rPr lang="zh-CN" altLang="en-US" sz="1600" dirty="0">
                <a:latin typeface="方正姚体" panose="02010601030101010101" pitchFamily="2" charset="-122"/>
                <a:ea typeface="方正姚体" panose="02010601030101010101" pitchFamily="2" charset="-122"/>
              </a:rPr>
              <a:t>在生成过程中，需要强制</a:t>
            </a:r>
            <a:r>
              <a:rPr lang="zh-CN" altLang="en-US" sz="1600" dirty="0" smtClean="0">
                <a:latin typeface="方正姚体" panose="02010601030101010101" pitchFamily="2" charset="-122"/>
                <a:ea typeface="方正姚体" panose="02010601030101010101" pitchFamily="2" charset="-122"/>
              </a:rPr>
              <a:t>加入</a:t>
            </a:r>
            <a:r>
              <a:rPr lang="zh-CN" altLang="en-US" sz="1600" dirty="0">
                <a:latin typeface="方正姚体" panose="02010601030101010101" pitchFamily="2" charset="-122"/>
                <a:ea typeface="方正姚体" panose="02010601030101010101" pitchFamily="2" charset="-122"/>
              </a:rPr>
              <a:t>断句、押韵、平仄等诗词规则。通过这一生成方式，可以保证生成的字</a:t>
            </a:r>
            <a:r>
              <a:rPr lang="zh-CN" altLang="en-US" sz="1600" dirty="0" smtClean="0">
                <a:latin typeface="方正姚体" panose="02010601030101010101" pitchFamily="2" charset="-122"/>
                <a:ea typeface="方正姚体" panose="02010601030101010101" pitchFamily="2" charset="-122"/>
              </a:rPr>
              <a:t>串既</a:t>
            </a:r>
            <a:r>
              <a:rPr lang="zh-CN" altLang="en-US" sz="1600" dirty="0">
                <a:latin typeface="方正姚体" panose="02010601030101010101" pitchFamily="2" charset="-122"/>
                <a:ea typeface="方正姚体" panose="02010601030101010101" pitchFamily="2" charset="-122"/>
              </a:rPr>
              <a:t>能最大程度地符合诗词规则，又能使生成围绕用户的意图展开。同时，</a:t>
            </a:r>
            <a:r>
              <a:rPr lang="zh-CN" altLang="en-US" sz="1600" dirty="0" smtClean="0">
                <a:latin typeface="方正姚体" panose="02010601030101010101" pitchFamily="2" charset="-122"/>
                <a:ea typeface="方正姚体" panose="02010601030101010101" pitchFamily="2" charset="-122"/>
              </a:rPr>
              <a:t>这一</a:t>
            </a:r>
            <a:r>
              <a:rPr lang="zh-CN" altLang="en-US" sz="1600" dirty="0">
                <a:latin typeface="方正姚体" panose="02010601030101010101" pitchFamily="2" charset="-122"/>
                <a:ea typeface="方正姚体" panose="02010601030101010101" pitchFamily="2" charset="-122"/>
              </a:rPr>
              <a:t>模型简单灵活，可以用来生成各种体例的诗或词。</a:t>
            </a:r>
            <a:endParaRPr lang="en-US" altLang="zh-CN" sz="1600" dirty="0" smtClean="0">
              <a:latin typeface="方正姚体" panose="02010601030101010101" pitchFamily="2" charset="-122"/>
              <a:ea typeface="方正姚体" panose="02010601030101010101" pitchFamily="2" charset="-122"/>
            </a:endParaRPr>
          </a:p>
          <a:p>
            <a:pPr marL="533400" lvl="1" indent="0">
              <a:lnSpc>
                <a:spcPct val="150000"/>
              </a:lnSpc>
              <a:buFont typeface="Arial" panose="020B0604020202020204" pitchFamily="34" charset="0"/>
              <a:buNone/>
            </a:pPr>
            <a:r>
              <a:rPr lang="en-US" altLang="zh-CN" sz="1600" dirty="0" smtClean="0">
                <a:latin typeface="方正姚体" panose="02010601030101010101" pitchFamily="2" charset="-122"/>
                <a:ea typeface="方正姚体" panose="02010601030101010101" pitchFamily="2" charset="-122"/>
              </a:rPr>
              <a:t>	</a:t>
            </a:r>
            <a:endParaRPr lang="en-US" sz="1600" dirty="0">
              <a:latin typeface="+mj-ea"/>
              <a:ea typeface="+mj-ea"/>
            </a:endParaRPr>
          </a:p>
        </p:txBody>
      </p:sp>
      <p:pic>
        <p:nvPicPr>
          <p:cNvPr id="11" name="Picture 2"/>
          <p:cNvPicPr>
            <a:picLocks noChangeAspect="1"/>
          </p:cNvPicPr>
          <p:nvPr/>
        </p:nvPicPr>
        <p:blipFill>
          <a:blip r:embed="rId3"/>
          <a:stretch>
            <a:fillRect/>
          </a:stretch>
        </p:blipFill>
        <p:spPr>
          <a:xfrm>
            <a:off x="6038614" y="1665184"/>
            <a:ext cx="2934538" cy="3217820"/>
          </a:xfrm>
          <a:prstGeom prst="rect">
            <a:avLst/>
          </a:prstGeom>
        </p:spPr>
      </p:pic>
      <p:sp>
        <p:nvSpPr>
          <p:cNvPr id="12" name="Shape 114"/>
          <p:cNvSpPr/>
          <p:nvPr/>
        </p:nvSpPr>
        <p:spPr>
          <a:xfrm>
            <a:off x="529160" y="50989"/>
            <a:ext cx="4567417" cy="522000"/>
          </a:xfrm>
          <a:prstGeom prst="rect">
            <a:avLst/>
          </a:prstGeom>
          <a:noFill/>
          <a:ln>
            <a:noFill/>
          </a:ln>
        </p:spPr>
        <p:txBody>
          <a:bodyPr spcFirstLastPara="1" wrap="square" lIns="91425" tIns="45700" rIns="91425" bIns="45700" anchor="t" anchorCtr="0">
            <a:noAutofit/>
          </a:bodyPr>
          <a:lstStyle/>
          <a:p>
            <a:pPr lvl="0"/>
            <a:r>
              <a:rPr lang="zh-CN" altLang="en-US" sz="3600" dirty="0" smtClean="0">
                <a:solidFill>
                  <a:srgbClr val="1E8DD4"/>
                </a:solidFill>
                <a:latin typeface="方正姚体" panose="02010601030101010101" pitchFamily="2" charset="-122"/>
                <a:ea typeface="方正姚体" panose="02010601030101010101" pitchFamily="2" charset="-122"/>
              </a:rPr>
              <a:t>机器“作诗”</a:t>
            </a:r>
            <a:endParaRPr lang="zh-CN" altLang="en-US" dirty="0">
              <a:solidFill>
                <a:srgbClr val="A6A6A6"/>
              </a:solidFill>
              <a:latin typeface="方正姚体" panose="02010601030101010101" pitchFamily="2" charset="-122"/>
              <a:ea typeface="方正姚体" panose="02010601030101010101" pitchFamily="2" charset="-122"/>
              <a:cs typeface="Calibri"/>
              <a:sym typeface="Calibri"/>
            </a:endParaRPr>
          </a:p>
        </p:txBody>
      </p:sp>
      <p:sp>
        <p:nvSpPr>
          <p:cNvPr id="13" name="Shape 115"/>
          <p:cNvSpPr/>
          <p:nvPr/>
        </p:nvSpPr>
        <p:spPr>
          <a:xfrm>
            <a:off x="424543" y="-1"/>
            <a:ext cx="104513" cy="1029875"/>
          </a:xfrm>
          <a:prstGeom prst="rect">
            <a:avLst/>
          </a:prstGeom>
          <a:solidFill>
            <a:srgbClr val="1E8D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14" name="Shape 116"/>
          <p:cNvSpPr/>
          <p:nvPr/>
        </p:nvSpPr>
        <p:spPr>
          <a:xfrm>
            <a:off x="612322" y="670937"/>
            <a:ext cx="92922" cy="358939"/>
          </a:xfrm>
          <a:prstGeom prst="rect">
            <a:avLst/>
          </a:prstGeom>
          <a:solidFill>
            <a:srgbClr val="A6A6A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15" name="Shape 117"/>
          <p:cNvSpPr/>
          <p:nvPr/>
        </p:nvSpPr>
        <p:spPr>
          <a:xfrm>
            <a:off x="705355" y="605874"/>
            <a:ext cx="4391221" cy="424002"/>
          </a:xfrm>
          <a:prstGeom prst="rect">
            <a:avLst/>
          </a:prstGeom>
          <a:noFill/>
          <a:ln>
            <a:noFill/>
          </a:ln>
        </p:spPr>
        <p:txBody>
          <a:bodyPr spcFirstLastPara="1" wrap="square" lIns="91425" tIns="45700" rIns="91425" bIns="45700" anchor="t" anchorCtr="0">
            <a:noAutofit/>
          </a:bodyPr>
          <a:lstStyle/>
          <a:p>
            <a:pPr lvl="0"/>
            <a:r>
              <a:rPr lang="zh-CN" altLang="en-US" sz="2400" dirty="0" smtClean="0">
                <a:solidFill>
                  <a:srgbClr val="7F7F7F"/>
                </a:solidFill>
                <a:latin typeface="方正姚体" panose="02010601030101010101" pitchFamily="2" charset="-122"/>
                <a:ea typeface="方正姚体" panose="02010601030101010101" pitchFamily="2" charset="-122"/>
                <a:cs typeface="Calibri"/>
                <a:sym typeface="Calibri"/>
              </a:rPr>
              <a:t>基于深度学习的诗词生成</a:t>
            </a:r>
            <a:endParaRPr lang="zh-CN" altLang="en-US" sz="2400" dirty="0">
              <a:solidFill>
                <a:srgbClr val="7F7F7F"/>
              </a:solidFill>
              <a:latin typeface="方正姚体" panose="02010601030101010101" pitchFamily="2" charset="-122"/>
              <a:ea typeface="方正姚体" panose="02010601030101010101" pitchFamily="2" charset="-122"/>
              <a:cs typeface="Calibri"/>
              <a:sym typeface="Calibri"/>
            </a:endParaRPr>
          </a:p>
        </p:txBody>
      </p:sp>
      <p:pic>
        <p:nvPicPr>
          <p:cNvPr id="16" name="图片 15"/>
          <p:cNvPicPr>
            <a:picLocks noChangeAspect="1"/>
          </p:cNvPicPr>
          <p:nvPr/>
        </p:nvPicPr>
        <p:blipFill>
          <a:blip r:embed="rId4">
            <a:extLst>
              <a:ext uri="{BEBA8EAE-BF5A-486C-A8C5-ECC9F3942E4B}">
                <a14:imgProps xmlns:a14="http://schemas.microsoft.com/office/drawing/2010/main">
                  <a14:imgLayer r:embed="rId5">
                    <a14:imgEffect>
                      <a14:backgroundRemoval t="828" b="100000" l="3000" r="99800"/>
                    </a14:imgEffect>
                  </a14:imgLayer>
                </a14:imgProps>
              </a:ext>
            </a:extLst>
          </a:blip>
          <a:stretch>
            <a:fillRect/>
          </a:stretch>
        </p:blipFill>
        <p:spPr>
          <a:xfrm>
            <a:off x="8045739" y="65281"/>
            <a:ext cx="1018973" cy="1641226"/>
          </a:xfrm>
          <a:prstGeom prst="rect">
            <a:avLst/>
          </a:prstGeom>
        </p:spPr>
      </p:pic>
    </p:spTree>
    <p:extLst>
      <p:ext uri="{BB962C8B-B14F-4D97-AF65-F5344CB8AC3E}">
        <p14:creationId xmlns:p14="http://schemas.microsoft.com/office/powerpoint/2010/main" val="23146256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114"/>
          <p:cNvSpPr/>
          <p:nvPr/>
        </p:nvSpPr>
        <p:spPr>
          <a:xfrm>
            <a:off x="529160" y="50989"/>
            <a:ext cx="4567417" cy="522000"/>
          </a:xfrm>
          <a:prstGeom prst="rect">
            <a:avLst/>
          </a:prstGeom>
          <a:noFill/>
          <a:ln>
            <a:noFill/>
          </a:ln>
        </p:spPr>
        <p:txBody>
          <a:bodyPr spcFirstLastPara="1" wrap="square" lIns="91425" tIns="45700" rIns="91425" bIns="45700" anchor="t" anchorCtr="0">
            <a:noAutofit/>
          </a:bodyPr>
          <a:lstStyle/>
          <a:p>
            <a:pPr lvl="0"/>
            <a:r>
              <a:rPr lang="zh-CN" altLang="en-US" sz="3600" dirty="0">
                <a:solidFill>
                  <a:srgbClr val="1E8DD4"/>
                </a:solidFill>
                <a:latin typeface="方正姚体" panose="02010601030101010101" pitchFamily="2" charset="-122"/>
                <a:ea typeface="方正姚体" panose="02010601030101010101" pitchFamily="2" charset="-122"/>
              </a:rPr>
              <a:t>机器“作诗”</a:t>
            </a:r>
            <a:endParaRPr lang="zh-CN" altLang="en-US" sz="3600" dirty="0">
              <a:solidFill>
                <a:srgbClr val="A6A6A6"/>
              </a:solidFill>
              <a:latin typeface="方正姚体" panose="02010601030101010101" pitchFamily="2" charset="-122"/>
              <a:ea typeface="方正姚体" panose="02010601030101010101" pitchFamily="2" charset="-122"/>
              <a:cs typeface="Calibri"/>
              <a:sym typeface="Calibri"/>
            </a:endParaRPr>
          </a:p>
        </p:txBody>
      </p:sp>
      <p:sp>
        <p:nvSpPr>
          <p:cNvPr id="13" name="Shape 115"/>
          <p:cNvSpPr/>
          <p:nvPr/>
        </p:nvSpPr>
        <p:spPr>
          <a:xfrm>
            <a:off x="424543" y="-1"/>
            <a:ext cx="104513" cy="1029875"/>
          </a:xfrm>
          <a:prstGeom prst="rect">
            <a:avLst/>
          </a:prstGeom>
          <a:solidFill>
            <a:srgbClr val="1E8D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14" name="Shape 116"/>
          <p:cNvSpPr/>
          <p:nvPr/>
        </p:nvSpPr>
        <p:spPr>
          <a:xfrm>
            <a:off x="612322" y="670937"/>
            <a:ext cx="92922" cy="358939"/>
          </a:xfrm>
          <a:prstGeom prst="rect">
            <a:avLst/>
          </a:prstGeom>
          <a:solidFill>
            <a:srgbClr val="A6A6A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15" name="Shape 117"/>
          <p:cNvSpPr/>
          <p:nvPr/>
        </p:nvSpPr>
        <p:spPr>
          <a:xfrm>
            <a:off x="705356" y="605874"/>
            <a:ext cx="3308378" cy="400200"/>
          </a:xfrm>
          <a:prstGeom prst="rect">
            <a:avLst/>
          </a:prstGeom>
          <a:noFill/>
          <a:ln>
            <a:noFill/>
          </a:ln>
        </p:spPr>
        <p:txBody>
          <a:bodyPr spcFirstLastPara="1" wrap="square" lIns="91425" tIns="45700" rIns="91425" bIns="45700" anchor="t" anchorCtr="0">
            <a:noAutofit/>
          </a:bodyPr>
          <a:lstStyle/>
          <a:p>
            <a:pPr lvl="0"/>
            <a:r>
              <a:rPr lang="zh-CN" altLang="en-US" sz="2400" dirty="0" smtClean="0">
                <a:solidFill>
                  <a:srgbClr val="7F7F7F"/>
                </a:solidFill>
                <a:latin typeface="方正姚体" panose="02010601030101010101" pitchFamily="2" charset="-122"/>
                <a:ea typeface="方正姚体" panose="02010601030101010101" pitchFamily="2" charset="-122"/>
                <a:cs typeface="Calibri"/>
                <a:sym typeface="Calibri"/>
              </a:rPr>
              <a:t>基于深度学习的诗词生成</a:t>
            </a:r>
            <a:endParaRPr lang="zh-CN" altLang="en-US" sz="2400" dirty="0">
              <a:solidFill>
                <a:srgbClr val="7F7F7F"/>
              </a:solidFill>
              <a:latin typeface="方正姚体" panose="02010601030101010101" pitchFamily="2" charset="-122"/>
              <a:ea typeface="方正姚体" panose="02010601030101010101" pitchFamily="2" charset="-122"/>
              <a:cs typeface="Calibri"/>
              <a:sym typeface="Calibri"/>
            </a:endParaRPr>
          </a:p>
        </p:txBody>
      </p:sp>
      <p:pic>
        <p:nvPicPr>
          <p:cNvPr id="16" name="图片 15"/>
          <p:cNvPicPr>
            <a:picLocks noChangeAspect="1"/>
          </p:cNvPicPr>
          <p:nvPr/>
        </p:nvPicPr>
        <p:blipFill>
          <a:blip r:embed="rId3">
            <a:extLst>
              <a:ext uri="{BEBA8EAE-BF5A-486C-A8C5-ECC9F3942E4B}">
                <a14:imgProps xmlns:a14="http://schemas.microsoft.com/office/drawing/2010/main">
                  <a14:imgLayer r:embed="rId4">
                    <a14:imgEffect>
                      <a14:backgroundRemoval t="828" b="100000" l="3000" r="99800"/>
                    </a14:imgEffect>
                  </a14:imgLayer>
                </a14:imgProps>
              </a:ext>
            </a:extLst>
          </a:blip>
          <a:stretch>
            <a:fillRect/>
          </a:stretch>
        </p:blipFill>
        <p:spPr>
          <a:xfrm>
            <a:off x="8045739" y="65281"/>
            <a:ext cx="1018973" cy="1641226"/>
          </a:xfrm>
          <a:prstGeom prst="rect">
            <a:avLst/>
          </a:prstGeom>
        </p:spPr>
      </p:pic>
      <p:pic>
        <p:nvPicPr>
          <p:cNvPr id="2" name="图片 1"/>
          <p:cNvPicPr>
            <a:picLocks noChangeAspect="1"/>
          </p:cNvPicPr>
          <p:nvPr/>
        </p:nvPicPr>
        <p:blipFill rotWithShape="1">
          <a:blip r:embed="rId5"/>
          <a:srcRect b="11522"/>
          <a:stretch/>
        </p:blipFill>
        <p:spPr>
          <a:xfrm>
            <a:off x="1956514" y="3593488"/>
            <a:ext cx="5576223" cy="3219680"/>
          </a:xfrm>
          <a:prstGeom prst="rect">
            <a:avLst/>
          </a:prstGeom>
        </p:spPr>
      </p:pic>
      <p:sp>
        <p:nvSpPr>
          <p:cNvPr id="9" name="Text Placeholder 2">
            <a:extLst>
              <a:ext uri="{FF2B5EF4-FFF2-40B4-BE49-F238E27FC236}">
                <a16:creationId xmlns:a16="http://schemas.microsoft.com/office/drawing/2014/main" xmlns="" id="{EF2055BA-8232-F44C-802B-60E762F5F430}"/>
              </a:ext>
            </a:extLst>
          </p:cNvPr>
          <p:cNvSpPr txBox="1">
            <a:spLocks/>
          </p:cNvSpPr>
          <p:nvPr/>
        </p:nvSpPr>
        <p:spPr>
          <a:xfrm>
            <a:off x="424542" y="1062759"/>
            <a:ext cx="864016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95300" indent="-342900">
              <a:lnSpc>
                <a:spcPct val="150000"/>
              </a:lnSpc>
              <a:buSzPts val="2400"/>
              <a:buFont typeface="Wingdings" panose="05000000000000000000" pitchFamily="2" charset="2"/>
              <a:buChar char="Ø"/>
            </a:pPr>
            <a:r>
              <a:rPr lang="zh-CN" altLang="en-US" sz="2400" b="1" dirty="0">
                <a:latin typeface="方正姚体" panose="02010601030101010101" pitchFamily="2" charset="-122"/>
                <a:ea typeface="方正姚体" panose="02010601030101010101" pitchFamily="2" charset="-122"/>
              </a:rPr>
              <a:t>基于图像的作诗方法：</a:t>
            </a:r>
            <a:endParaRPr lang="en-US" altLang="zh-CN" sz="2400" b="1" dirty="0">
              <a:latin typeface="方正姚体" panose="02010601030101010101" pitchFamily="2" charset="-122"/>
              <a:ea typeface="方正姚体" panose="02010601030101010101" pitchFamily="2" charset="-122"/>
            </a:endParaRPr>
          </a:p>
          <a:p>
            <a:pPr lvl="1">
              <a:lnSpc>
                <a:spcPts val="2900"/>
              </a:lnSpc>
            </a:pPr>
            <a:r>
              <a:rPr lang="zh-CN" altLang="en-US" dirty="0">
                <a:latin typeface="方正姚体" panose="02010601030101010101" pitchFamily="2" charset="-122"/>
                <a:ea typeface="方正姚体" panose="02010601030101010101" pitchFamily="2" charset="-122"/>
              </a:rPr>
              <a:t>不同于前面的给出关键词，现在我们让机器</a:t>
            </a:r>
            <a:r>
              <a:rPr lang="zh-CN" altLang="en-US" b="1" dirty="0">
                <a:latin typeface="方正姚体" panose="02010601030101010101" pitchFamily="2" charset="-122"/>
                <a:ea typeface="方正姚体" panose="02010601030101010101" pitchFamily="2" charset="-122"/>
              </a:rPr>
              <a:t>看一幅图</a:t>
            </a:r>
            <a:r>
              <a:rPr lang="zh-CN" altLang="en-US" dirty="0">
                <a:latin typeface="方正姚体" panose="02010601030101010101" pitchFamily="2" charset="-122"/>
                <a:ea typeface="方正姚体" panose="02010601030101010101" pitchFamily="2" charset="-122"/>
              </a:rPr>
              <a:t>，然后作出一首</a:t>
            </a:r>
            <a:r>
              <a:rPr lang="zh-CN" altLang="en-US" b="1" dirty="0">
                <a:latin typeface="方正姚体" panose="02010601030101010101" pitchFamily="2" charset="-122"/>
                <a:ea typeface="方正姚体" panose="02010601030101010101" pitchFamily="2" charset="-122"/>
              </a:rPr>
              <a:t>应景的诗</a:t>
            </a:r>
            <a:r>
              <a:rPr lang="zh-CN" altLang="en-US" dirty="0">
                <a:latin typeface="方正姚体" panose="02010601030101010101" pitchFamily="2" charset="-122"/>
                <a:ea typeface="方正姚体" panose="02010601030101010101" pitchFamily="2" charset="-122"/>
              </a:rPr>
              <a:t>。</a:t>
            </a:r>
          </a:p>
          <a:p>
            <a:pPr lvl="1">
              <a:lnSpc>
                <a:spcPts val="2900"/>
              </a:lnSpc>
            </a:pPr>
            <a:r>
              <a:rPr lang="zh-CN" altLang="en-US" dirty="0" smtClean="0">
                <a:latin typeface="方正姚体" panose="02010601030101010101" pitchFamily="2" charset="-122"/>
                <a:ea typeface="方正姚体" panose="02010601030101010101" pitchFamily="2" charset="-122"/>
              </a:rPr>
              <a:t>基于这幅输入图像，深度神经网络可以得到</a:t>
            </a:r>
            <a:r>
              <a:rPr lang="zh-CN" altLang="en-US" b="1" dirty="0" smtClean="0">
                <a:latin typeface="方正姚体" panose="02010601030101010101" pitchFamily="2" charset="-122"/>
                <a:ea typeface="方正姚体" panose="02010601030101010101" pitchFamily="2" charset="-122"/>
              </a:rPr>
              <a:t>“视觉”</a:t>
            </a:r>
            <a:r>
              <a:rPr lang="zh-CN" altLang="en-US" dirty="0" smtClean="0">
                <a:latin typeface="方正姚体" panose="02010601030101010101" pitchFamily="2" charset="-122"/>
                <a:ea typeface="方正姚体" panose="02010601030101010101" pitchFamily="2" charset="-122"/>
              </a:rPr>
              <a:t>和</a:t>
            </a:r>
            <a:r>
              <a:rPr lang="zh-CN" altLang="en-US" b="1" dirty="0" smtClean="0">
                <a:latin typeface="方正姚体" panose="02010601030101010101" pitchFamily="2" charset="-122"/>
                <a:ea typeface="方正姚体" panose="02010601030101010101" pitchFamily="2" charset="-122"/>
              </a:rPr>
              <a:t>“关键词”</a:t>
            </a:r>
            <a:r>
              <a:rPr lang="zh-CN" altLang="en-US" dirty="0" smtClean="0">
                <a:latin typeface="方正姚体" panose="02010601030101010101" pitchFamily="2" charset="-122"/>
                <a:ea typeface="方正姚体" panose="02010601030101010101" pitchFamily="2" charset="-122"/>
              </a:rPr>
              <a:t>两种信息</a:t>
            </a:r>
            <a:endParaRPr lang="en-US" altLang="zh-CN" dirty="0" smtClean="0">
              <a:latin typeface="方正姚体" panose="02010601030101010101" pitchFamily="2" charset="-122"/>
              <a:ea typeface="方正姚体" panose="02010601030101010101" pitchFamily="2" charset="-122"/>
            </a:endParaRPr>
          </a:p>
          <a:p>
            <a:pPr lvl="1">
              <a:lnSpc>
                <a:spcPts val="2900"/>
              </a:lnSpc>
            </a:pPr>
            <a:r>
              <a:rPr lang="zh-CN" altLang="en-US" dirty="0" smtClean="0">
                <a:latin typeface="方正姚体" panose="02010601030101010101" pitchFamily="2" charset="-122"/>
                <a:ea typeface="方正姚体" panose="02010601030101010101" pitchFamily="2" charset="-122"/>
              </a:rPr>
              <a:t>利用同样的</a:t>
            </a:r>
            <a:r>
              <a:rPr lang="zh-CN" altLang="en-US" b="1" dirty="0" smtClean="0">
                <a:latin typeface="方正姚体" panose="02010601030101010101" pitchFamily="2" charset="-122"/>
                <a:ea typeface="方正姚体" panose="02010601030101010101" pitchFamily="2" charset="-122"/>
              </a:rPr>
              <a:t>基于注意力机制</a:t>
            </a:r>
            <a:r>
              <a:rPr lang="zh-CN" altLang="en-US" dirty="0" smtClean="0">
                <a:latin typeface="方正姚体" panose="02010601030101010101" pitchFamily="2" charset="-122"/>
                <a:ea typeface="方正姚体" panose="02010601030101010101" pitchFamily="2" charset="-122"/>
              </a:rPr>
              <a:t>的</a:t>
            </a:r>
            <a:r>
              <a:rPr lang="zh-CN" altLang="en-US" b="1" dirty="0" smtClean="0">
                <a:latin typeface="方正姚体" panose="02010601030101010101" pitchFamily="2" charset="-122"/>
                <a:ea typeface="方正姚体" panose="02010601030101010101" pitchFamily="2" charset="-122"/>
              </a:rPr>
              <a:t>序列对序列</a:t>
            </a:r>
            <a:r>
              <a:rPr lang="zh-CN" altLang="en-US" dirty="0" smtClean="0">
                <a:latin typeface="方正姚体" panose="02010601030101010101" pitchFamily="2" charset="-122"/>
                <a:ea typeface="方正姚体" panose="02010601030101010101" pitchFamily="2" charset="-122"/>
              </a:rPr>
              <a:t>网络</a:t>
            </a:r>
            <a:endParaRPr lang="en-US" dirty="0">
              <a:latin typeface="方正姚体" panose="02010601030101010101" pitchFamily="2" charset="-122"/>
              <a:ea typeface="方正姚体" panose="02010601030101010101" pitchFamily="2" charset="-122"/>
            </a:endParaRPr>
          </a:p>
        </p:txBody>
      </p:sp>
    </p:spTree>
    <p:extLst>
      <p:ext uri="{BB962C8B-B14F-4D97-AF65-F5344CB8AC3E}">
        <p14:creationId xmlns:p14="http://schemas.microsoft.com/office/powerpoint/2010/main" val="20805938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114"/>
          <p:cNvSpPr/>
          <p:nvPr/>
        </p:nvSpPr>
        <p:spPr>
          <a:xfrm>
            <a:off x="529160" y="50989"/>
            <a:ext cx="4567417" cy="522000"/>
          </a:xfrm>
          <a:prstGeom prst="rect">
            <a:avLst/>
          </a:prstGeom>
          <a:noFill/>
          <a:ln>
            <a:noFill/>
          </a:ln>
        </p:spPr>
        <p:txBody>
          <a:bodyPr spcFirstLastPara="1" wrap="square" lIns="91425" tIns="45700" rIns="91425" bIns="45700" anchor="t" anchorCtr="0">
            <a:noAutofit/>
          </a:bodyPr>
          <a:lstStyle/>
          <a:p>
            <a:pPr lvl="0"/>
            <a:r>
              <a:rPr lang="zh-CN" altLang="en-US" sz="3600" dirty="0">
                <a:solidFill>
                  <a:srgbClr val="1E8DD4"/>
                </a:solidFill>
                <a:latin typeface="方正姚体" panose="02010601030101010101" pitchFamily="2" charset="-122"/>
                <a:ea typeface="方正姚体" panose="02010601030101010101" pitchFamily="2" charset="-122"/>
              </a:rPr>
              <a:t>机器“作诗”</a:t>
            </a:r>
            <a:endParaRPr lang="zh-CN" altLang="en-US" sz="3600" dirty="0">
              <a:solidFill>
                <a:srgbClr val="A6A6A6"/>
              </a:solidFill>
              <a:latin typeface="方正姚体" panose="02010601030101010101" pitchFamily="2" charset="-122"/>
              <a:ea typeface="方正姚体" panose="02010601030101010101" pitchFamily="2" charset="-122"/>
              <a:cs typeface="Calibri"/>
              <a:sym typeface="Calibri"/>
            </a:endParaRPr>
          </a:p>
        </p:txBody>
      </p:sp>
      <p:sp>
        <p:nvSpPr>
          <p:cNvPr id="13" name="Shape 115"/>
          <p:cNvSpPr/>
          <p:nvPr/>
        </p:nvSpPr>
        <p:spPr>
          <a:xfrm>
            <a:off x="424543" y="-1"/>
            <a:ext cx="104513" cy="1029875"/>
          </a:xfrm>
          <a:prstGeom prst="rect">
            <a:avLst/>
          </a:prstGeom>
          <a:solidFill>
            <a:srgbClr val="1E8D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14" name="Shape 116"/>
          <p:cNvSpPr/>
          <p:nvPr/>
        </p:nvSpPr>
        <p:spPr>
          <a:xfrm>
            <a:off x="612322" y="670937"/>
            <a:ext cx="92922" cy="358939"/>
          </a:xfrm>
          <a:prstGeom prst="rect">
            <a:avLst/>
          </a:prstGeom>
          <a:solidFill>
            <a:srgbClr val="A6A6A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15" name="Shape 117"/>
          <p:cNvSpPr/>
          <p:nvPr/>
        </p:nvSpPr>
        <p:spPr>
          <a:xfrm>
            <a:off x="705356" y="605874"/>
            <a:ext cx="3308378" cy="400200"/>
          </a:xfrm>
          <a:prstGeom prst="rect">
            <a:avLst/>
          </a:prstGeom>
          <a:noFill/>
          <a:ln>
            <a:noFill/>
          </a:ln>
        </p:spPr>
        <p:txBody>
          <a:bodyPr spcFirstLastPara="1" wrap="square" lIns="91425" tIns="45700" rIns="91425" bIns="45700" anchor="t" anchorCtr="0">
            <a:noAutofit/>
          </a:bodyPr>
          <a:lstStyle/>
          <a:p>
            <a:pPr lvl="0"/>
            <a:r>
              <a:rPr lang="zh-CN" altLang="en-US" sz="2400" dirty="0" smtClean="0">
                <a:solidFill>
                  <a:srgbClr val="7F7F7F"/>
                </a:solidFill>
                <a:latin typeface="方正姚体" panose="02010601030101010101" pitchFamily="2" charset="-122"/>
                <a:ea typeface="方正姚体" panose="02010601030101010101" pitchFamily="2" charset="-122"/>
                <a:cs typeface="Calibri"/>
                <a:sym typeface="Calibri"/>
              </a:rPr>
              <a:t>基于深度学习的诗词生成</a:t>
            </a:r>
            <a:endParaRPr lang="zh-CN" altLang="en-US" sz="2400" dirty="0">
              <a:solidFill>
                <a:srgbClr val="7F7F7F"/>
              </a:solidFill>
              <a:latin typeface="方正姚体" panose="02010601030101010101" pitchFamily="2" charset="-122"/>
              <a:ea typeface="方正姚体" panose="02010601030101010101" pitchFamily="2" charset="-122"/>
              <a:cs typeface="Calibri"/>
              <a:sym typeface="Calibri"/>
            </a:endParaRPr>
          </a:p>
        </p:txBody>
      </p:sp>
      <p:pic>
        <p:nvPicPr>
          <p:cNvPr id="16" name="图片 15"/>
          <p:cNvPicPr>
            <a:picLocks noChangeAspect="1"/>
          </p:cNvPicPr>
          <p:nvPr/>
        </p:nvPicPr>
        <p:blipFill>
          <a:blip r:embed="rId3">
            <a:extLst>
              <a:ext uri="{BEBA8EAE-BF5A-486C-A8C5-ECC9F3942E4B}">
                <a14:imgProps xmlns:a14="http://schemas.microsoft.com/office/drawing/2010/main">
                  <a14:imgLayer r:embed="rId4">
                    <a14:imgEffect>
                      <a14:backgroundRemoval t="828" b="100000" l="3000" r="99800"/>
                    </a14:imgEffect>
                  </a14:imgLayer>
                </a14:imgProps>
              </a:ext>
            </a:extLst>
          </a:blip>
          <a:stretch>
            <a:fillRect/>
          </a:stretch>
        </p:blipFill>
        <p:spPr>
          <a:xfrm>
            <a:off x="8045739" y="65281"/>
            <a:ext cx="1018973" cy="1641226"/>
          </a:xfrm>
          <a:prstGeom prst="rect">
            <a:avLst/>
          </a:prstGeom>
        </p:spPr>
      </p:pic>
      <p:pic>
        <p:nvPicPr>
          <p:cNvPr id="7" name="图片 6"/>
          <p:cNvPicPr>
            <a:picLocks noChangeAspect="1"/>
          </p:cNvPicPr>
          <p:nvPr/>
        </p:nvPicPr>
        <p:blipFill>
          <a:blip r:embed="rId5"/>
          <a:stretch>
            <a:fillRect/>
          </a:stretch>
        </p:blipFill>
        <p:spPr>
          <a:xfrm>
            <a:off x="1862583" y="1006074"/>
            <a:ext cx="5025816" cy="5820373"/>
          </a:xfrm>
          <a:prstGeom prst="rect">
            <a:avLst/>
          </a:prstGeom>
        </p:spPr>
      </p:pic>
    </p:spTree>
    <p:extLst>
      <p:ext uri="{BB962C8B-B14F-4D97-AF65-F5344CB8AC3E}">
        <p14:creationId xmlns:p14="http://schemas.microsoft.com/office/powerpoint/2010/main" val="6199130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114"/>
          <p:cNvSpPr/>
          <p:nvPr/>
        </p:nvSpPr>
        <p:spPr>
          <a:xfrm>
            <a:off x="529160" y="50989"/>
            <a:ext cx="4567417" cy="522000"/>
          </a:xfrm>
          <a:prstGeom prst="rect">
            <a:avLst/>
          </a:prstGeom>
          <a:noFill/>
          <a:ln>
            <a:noFill/>
          </a:ln>
        </p:spPr>
        <p:txBody>
          <a:bodyPr spcFirstLastPara="1" wrap="square" lIns="91425" tIns="45700" rIns="91425" bIns="45700" anchor="t" anchorCtr="0">
            <a:noAutofit/>
          </a:bodyPr>
          <a:lstStyle/>
          <a:p>
            <a:pPr lvl="0"/>
            <a:r>
              <a:rPr lang="zh-CN" altLang="en-US" sz="3600" dirty="0" smtClean="0">
                <a:solidFill>
                  <a:srgbClr val="1E8DD4"/>
                </a:solidFill>
                <a:latin typeface="方正姚体" panose="02010601030101010101" pitchFamily="2" charset="-122"/>
                <a:ea typeface="方正姚体" panose="02010601030101010101" pitchFamily="2" charset="-122"/>
              </a:rPr>
              <a:t>机器“作诗”</a:t>
            </a:r>
            <a:endParaRPr lang="zh-CN" altLang="en-US" dirty="0">
              <a:solidFill>
                <a:srgbClr val="A6A6A6"/>
              </a:solidFill>
              <a:latin typeface="方正姚体" panose="02010601030101010101" pitchFamily="2" charset="-122"/>
              <a:ea typeface="方正姚体" panose="02010601030101010101" pitchFamily="2" charset="-122"/>
              <a:cs typeface="Calibri"/>
              <a:sym typeface="Calibri"/>
            </a:endParaRPr>
          </a:p>
        </p:txBody>
      </p:sp>
      <p:sp>
        <p:nvSpPr>
          <p:cNvPr id="13" name="Shape 115"/>
          <p:cNvSpPr/>
          <p:nvPr/>
        </p:nvSpPr>
        <p:spPr>
          <a:xfrm>
            <a:off x="424543" y="-1"/>
            <a:ext cx="104513" cy="1029875"/>
          </a:xfrm>
          <a:prstGeom prst="rect">
            <a:avLst/>
          </a:prstGeom>
          <a:solidFill>
            <a:srgbClr val="1E8D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14" name="Shape 116"/>
          <p:cNvSpPr/>
          <p:nvPr/>
        </p:nvSpPr>
        <p:spPr>
          <a:xfrm>
            <a:off x="612322" y="670937"/>
            <a:ext cx="92922" cy="358939"/>
          </a:xfrm>
          <a:prstGeom prst="rect">
            <a:avLst/>
          </a:prstGeom>
          <a:solidFill>
            <a:srgbClr val="A6A6A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350" b="1" i="1">
              <a:solidFill>
                <a:srgbClr val="000000"/>
              </a:solidFill>
              <a:latin typeface="Arial"/>
              <a:ea typeface="Arial"/>
              <a:cs typeface="Arial"/>
              <a:sym typeface="Arial"/>
            </a:endParaRPr>
          </a:p>
        </p:txBody>
      </p:sp>
      <p:sp>
        <p:nvSpPr>
          <p:cNvPr id="15" name="Shape 117"/>
          <p:cNvSpPr/>
          <p:nvPr/>
        </p:nvSpPr>
        <p:spPr>
          <a:xfrm>
            <a:off x="705356" y="605874"/>
            <a:ext cx="3308378" cy="400200"/>
          </a:xfrm>
          <a:prstGeom prst="rect">
            <a:avLst/>
          </a:prstGeom>
          <a:noFill/>
          <a:ln>
            <a:noFill/>
          </a:ln>
        </p:spPr>
        <p:txBody>
          <a:bodyPr spcFirstLastPara="1" wrap="square" lIns="91425" tIns="45700" rIns="91425" bIns="45700" anchor="t" anchorCtr="0">
            <a:noAutofit/>
          </a:bodyPr>
          <a:lstStyle/>
          <a:p>
            <a:pPr lvl="0"/>
            <a:r>
              <a:rPr lang="zh-CN" altLang="en-US" sz="2400" dirty="0">
                <a:solidFill>
                  <a:srgbClr val="7F7F7F"/>
                </a:solidFill>
                <a:latin typeface="方正姚体" panose="02010601030101010101" pitchFamily="2" charset="-122"/>
                <a:ea typeface="方正姚体" panose="02010601030101010101" pitchFamily="2" charset="-122"/>
                <a:cs typeface="Calibri"/>
              </a:rPr>
              <a:t>薇薇通过图灵测试</a:t>
            </a:r>
            <a:endParaRPr lang="zh-CN" altLang="en-US" sz="2400" dirty="0">
              <a:solidFill>
                <a:srgbClr val="7F7F7F"/>
              </a:solidFill>
              <a:latin typeface="方正姚体" panose="02010601030101010101" pitchFamily="2" charset="-122"/>
              <a:ea typeface="方正姚体" panose="02010601030101010101" pitchFamily="2" charset="-122"/>
              <a:cs typeface="Calibri"/>
              <a:sym typeface="Calibri"/>
            </a:endParaRPr>
          </a:p>
        </p:txBody>
      </p:sp>
      <p:pic>
        <p:nvPicPr>
          <p:cNvPr id="16" name="图片 15"/>
          <p:cNvPicPr>
            <a:picLocks noChangeAspect="1"/>
          </p:cNvPicPr>
          <p:nvPr/>
        </p:nvPicPr>
        <p:blipFill>
          <a:blip r:embed="rId3">
            <a:extLst>
              <a:ext uri="{BEBA8EAE-BF5A-486C-A8C5-ECC9F3942E4B}">
                <a14:imgProps xmlns:a14="http://schemas.microsoft.com/office/drawing/2010/main">
                  <a14:imgLayer r:embed="rId4">
                    <a14:imgEffect>
                      <a14:backgroundRemoval t="828" b="100000" l="3000" r="99800"/>
                    </a14:imgEffect>
                  </a14:imgLayer>
                </a14:imgProps>
              </a:ext>
            </a:extLst>
          </a:blip>
          <a:stretch>
            <a:fillRect/>
          </a:stretch>
        </p:blipFill>
        <p:spPr>
          <a:xfrm>
            <a:off x="8164630" y="29792"/>
            <a:ext cx="972194" cy="1565879"/>
          </a:xfrm>
          <a:prstGeom prst="rect">
            <a:avLst/>
          </a:prstGeom>
        </p:spPr>
      </p:pic>
      <p:pic>
        <p:nvPicPr>
          <p:cNvPr id="8" name="Picture 2"/>
          <p:cNvPicPr>
            <a:picLocks noChangeAspect="1" noChangeArrowheads="1"/>
          </p:cNvPicPr>
          <p:nvPr/>
        </p:nvPicPr>
        <p:blipFill rotWithShape="1">
          <a:blip r:embed="rId5">
            <a:extLst>
              <a:ext uri="{28A0092B-C50C-407E-A947-70E740481C1C}">
                <a14:useLocalDpi xmlns:a14="http://schemas.microsoft.com/office/drawing/2010/main" val="0"/>
              </a:ext>
            </a:extLst>
          </a:blip>
          <a:srcRect l="57832" t="3170" r="4460" b="31092"/>
          <a:stretch/>
        </p:blipFill>
        <p:spPr bwMode="auto">
          <a:xfrm>
            <a:off x="1006243" y="3342351"/>
            <a:ext cx="1768642" cy="21368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文本框 10"/>
          <p:cNvSpPr txBox="1"/>
          <p:nvPr/>
        </p:nvSpPr>
        <p:spPr>
          <a:xfrm>
            <a:off x="529056" y="5600906"/>
            <a:ext cx="2723018" cy="1200329"/>
          </a:xfrm>
          <a:prstGeom prst="rect">
            <a:avLst/>
          </a:prstGeom>
          <a:noFill/>
        </p:spPr>
        <p:txBody>
          <a:bodyPr wrap="square" rtlCol="0">
            <a:spAutoFit/>
          </a:bodyPr>
          <a:lstStyle/>
          <a:p>
            <a:pPr algn="ctr"/>
            <a:r>
              <a:rPr lang="zh-CN" altLang="en-US" dirty="0" smtClean="0">
                <a:latin typeface="方正姚体" panose="02010601030101010101" pitchFamily="2" charset="-122"/>
                <a:ea typeface="方正姚体" panose="02010601030101010101" pitchFamily="2" charset="-122"/>
                <a:cs typeface="Times New Roman" panose="02020603050405020304" pitchFamily="18" charset="0"/>
              </a:rPr>
              <a:t>（</a:t>
            </a:r>
            <a:r>
              <a:rPr lang="en-US" altLang="zh-CN" dirty="0" smtClean="0">
                <a:latin typeface="方正姚体" panose="02010601030101010101" pitchFamily="2" charset="-122"/>
                <a:ea typeface="方正姚体" panose="02010601030101010101" pitchFamily="2" charset="-122"/>
                <a:cs typeface="Times New Roman" panose="02020603050405020304" pitchFamily="18" charset="0"/>
              </a:rPr>
              <a:t>a</a:t>
            </a:r>
            <a:r>
              <a:rPr lang="zh-CN" altLang="en-US" dirty="0" smtClean="0">
                <a:latin typeface="方正姚体" panose="02010601030101010101" pitchFamily="2" charset="-122"/>
                <a:ea typeface="方正姚体" panose="02010601030101010101" pitchFamily="2" charset="-122"/>
                <a:cs typeface="Times New Roman" panose="02020603050405020304" pitchFamily="18" charset="0"/>
              </a:rPr>
              <a:t>）图灵测试中</a:t>
            </a:r>
            <a:r>
              <a:rPr lang="zh-CN" altLang="en-US" dirty="0" smtClean="0">
                <a:latin typeface="方正姚体" panose="02010601030101010101" pitchFamily="2" charset="-122"/>
                <a:ea typeface="方正姚体" panose="02010601030101010101" pitchFamily="2" charset="-122"/>
              </a:rPr>
              <a:t>薇</a:t>
            </a:r>
            <a:r>
              <a:rPr lang="zh-CN" altLang="en-US" dirty="0">
                <a:latin typeface="方正姚体" panose="02010601030101010101" pitchFamily="2" charset="-122"/>
                <a:ea typeface="方正姚体" panose="02010601030101010101" pitchFamily="2" charset="-122"/>
              </a:rPr>
              <a:t>薇的作品中有 </a:t>
            </a:r>
            <a:r>
              <a:rPr lang="en-US" altLang="zh-CN" dirty="0">
                <a:latin typeface="方正姚体" panose="02010601030101010101" pitchFamily="2" charset="-122"/>
                <a:ea typeface="方正姚体" panose="02010601030101010101" pitchFamily="2" charset="-122"/>
              </a:rPr>
              <a:t>31% </a:t>
            </a:r>
            <a:r>
              <a:rPr lang="zh-CN" altLang="en-US" dirty="0">
                <a:latin typeface="方正姚体" panose="02010601030101010101" pitchFamily="2" charset="-122"/>
                <a:ea typeface="方正姚体" panose="02010601030101010101" pitchFamily="2" charset="-122"/>
              </a:rPr>
              <a:t>被专家认为是人</a:t>
            </a:r>
          </a:p>
          <a:p>
            <a:pPr algn="ctr"/>
            <a:endParaRPr lang="zh-CN" altLang="en-US" dirty="0">
              <a:latin typeface="方正姚体" panose="02010601030101010101" pitchFamily="2" charset="-122"/>
              <a:ea typeface="方正姚体" panose="02010601030101010101" pitchFamily="2" charset="-122"/>
              <a:cs typeface="Times New Roman" panose="02020603050405020304" pitchFamily="18" charset="0"/>
            </a:endParaRPr>
          </a:p>
        </p:txBody>
      </p:sp>
      <p:pic>
        <p:nvPicPr>
          <p:cNvPr id="3" name="图片 2"/>
          <p:cNvPicPr>
            <a:picLocks noChangeAspect="1"/>
          </p:cNvPicPr>
          <p:nvPr/>
        </p:nvPicPr>
        <p:blipFill>
          <a:blip r:embed="rId6"/>
          <a:stretch>
            <a:fillRect/>
          </a:stretch>
        </p:blipFill>
        <p:spPr>
          <a:xfrm>
            <a:off x="3655003" y="3261403"/>
            <a:ext cx="5100236" cy="3496879"/>
          </a:xfrm>
          <a:prstGeom prst="rect">
            <a:avLst/>
          </a:prstGeom>
        </p:spPr>
      </p:pic>
      <p:sp>
        <p:nvSpPr>
          <p:cNvPr id="19" name="Text Placeholder 2">
            <a:extLst>
              <a:ext uri="{FF2B5EF4-FFF2-40B4-BE49-F238E27FC236}">
                <a16:creationId xmlns:a16="http://schemas.microsoft.com/office/drawing/2014/main" xmlns="" id="{EF2055BA-8232-F44C-802B-60E762F5F430}"/>
              </a:ext>
            </a:extLst>
          </p:cNvPr>
          <p:cNvSpPr txBox="1">
            <a:spLocks/>
          </p:cNvSpPr>
          <p:nvPr/>
        </p:nvSpPr>
        <p:spPr>
          <a:xfrm>
            <a:off x="320355" y="1127821"/>
            <a:ext cx="798143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95300" indent="-342900">
              <a:lnSpc>
                <a:spcPct val="150000"/>
              </a:lnSpc>
              <a:buSzPts val="2400"/>
              <a:buFont typeface="Wingdings" panose="05000000000000000000" pitchFamily="2" charset="2"/>
              <a:buChar char="Ø"/>
            </a:pPr>
            <a:r>
              <a:rPr lang="zh-CN" altLang="en-US" sz="2400" b="1" dirty="0" smtClean="0">
                <a:latin typeface="方正姚体" panose="02010601030101010101" pitchFamily="2" charset="-122"/>
                <a:ea typeface="方正姚体" panose="02010601030101010101" pitchFamily="2" charset="-122"/>
              </a:rPr>
              <a:t>图灵测试：</a:t>
            </a:r>
            <a:endParaRPr lang="en-US" altLang="zh-CN" sz="2400" b="1" dirty="0" smtClean="0">
              <a:latin typeface="方正姚体" panose="02010601030101010101" pitchFamily="2" charset="-122"/>
              <a:ea typeface="方正姚体" panose="02010601030101010101" pitchFamily="2" charset="-122"/>
            </a:endParaRPr>
          </a:p>
          <a:p>
            <a:pPr lvl="1">
              <a:lnSpc>
                <a:spcPts val="2900"/>
              </a:lnSpc>
            </a:pPr>
            <a:r>
              <a:rPr lang="en-US" altLang="zh-CN" dirty="0" smtClean="0">
                <a:latin typeface="方正姚体" panose="02010601030101010101" pitchFamily="2" charset="-122"/>
                <a:ea typeface="方正姚体" panose="02010601030101010101" pitchFamily="2" charset="-122"/>
              </a:rPr>
              <a:t>2016 </a:t>
            </a:r>
            <a:r>
              <a:rPr lang="zh-CN" altLang="en-US" dirty="0" smtClean="0">
                <a:latin typeface="方正姚体" panose="02010601030101010101" pitchFamily="2" charset="-122"/>
                <a:ea typeface="方正姚体" panose="02010601030101010101" pitchFamily="2" charset="-122"/>
              </a:rPr>
              <a:t>年 </a:t>
            </a:r>
            <a:r>
              <a:rPr lang="en-US" altLang="zh-CN" dirty="0" smtClean="0">
                <a:latin typeface="方正姚体" panose="02010601030101010101" pitchFamily="2" charset="-122"/>
                <a:ea typeface="方正姚体" panose="02010601030101010101" pitchFamily="2" charset="-122"/>
              </a:rPr>
              <a:t>3 </a:t>
            </a:r>
            <a:r>
              <a:rPr lang="zh-CN" altLang="en-US" dirty="0" smtClean="0">
                <a:latin typeface="方正姚体" panose="02010601030101010101" pitchFamily="2" charset="-122"/>
                <a:ea typeface="方正姚体" panose="02010601030101010101" pitchFamily="2" charset="-122"/>
              </a:rPr>
              <a:t>月，清华大学语音语言技术中心做了一组实验，实验中该中心研发的作诗机器人 “薇薇” 和一些网络诗人就同一主题进行创作，并邀请北大、社科院等单位的诗词专家进行品评。</a:t>
            </a:r>
            <a:endParaRPr lang="en-US" dirty="0">
              <a:latin typeface="方正姚体" panose="02010601030101010101" pitchFamily="2" charset="-122"/>
              <a:ea typeface="方正姚体" panose="02010601030101010101" pitchFamily="2" charset="-122"/>
            </a:endParaRPr>
          </a:p>
        </p:txBody>
      </p:sp>
    </p:spTree>
    <p:extLst>
      <p:ext uri="{BB962C8B-B14F-4D97-AF65-F5344CB8AC3E}">
        <p14:creationId xmlns:p14="http://schemas.microsoft.com/office/powerpoint/2010/main" val="338212680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流畅">
  <a:themeElements>
    <a:clrScheme name="流畅">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流畅">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流畅">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scene3d>
            <a:camera prst="orthographicFront">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7</TotalTime>
  <Words>1144</Words>
  <Application>Microsoft Office PowerPoint</Application>
  <PresentationFormat>全屏显示(4:3)</PresentationFormat>
  <Paragraphs>97</Paragraphs>
  <Slides>10</Slides>
  <Notes>9</Notes>
  <HiddenSlides>0</HiddenSlides>
  <MMClips>0</MMClips>
  <ScaleCrop>false</ScaleCrop>
  <HeadingPairs>
    <vt:vector size="4" baseType="variant">
      <vt:variant>
        <vt:lpstr>主题</vt:lpstr>
      </vt:variant>
      <vt:variant>
        <vt:i4>1</vt:i4>
      </vt:variant>
      <vt:variant>
        <vt:lpstr>幻灯片标题</vt:lpstr>
      </vt:variant>
      <vt:variant>
        <vt:i4>10</vt:i4>
      </vt:variant>
    </vt:vector>
  </HeadingPairs>
  <TitlesOfParts>
    <vt:vector size="11" baseType="lpstr">
      <vt:lpstr>流畅</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zoutt</dc:creator>
  <cp:lastModifiedBy>zoutt</cp:lastModifiedBy>
  <cp:revision>5</cp:revision>
  <dcterms:created xsi:type="dcterms:W3CDTF">2016-09-22T01:44:13Z</dcterms:created>
  <dcterms:modified xsi:type="dcterms:W3CDTF">2020-08-31T08:56:41Z</dcterms:modified>
</cp:coreProperties>
</file>

<file path=docProps/thumbnail.jpeg>
</file>